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31"/>
  </p:notesMasterIdLst>
  <p:sldIdLst>
    <p:sldId id="367" r:id="rId2"/>
    <p:sldId id="339" r:id="rId3"/>
    <p:sldId id="369" r:id="rId4"/>
    <p:sldId id="258" r:id="rId5"/>
    <p:sldId id="386" r:id="rId6"/>
    <p:sldId id="315" r:id="rId7"/>
    <p:sldId id="387" r:id="rId8"/>
    <p:sldId id="388" r:id="rId9"/>
    <p:sldId id="389" r:id="rId10"/>
    <p:sldId id="404" r:id="rId11"/>
    <p:sldId id="316" r:id="rId12"/>
    <p:sldId id="391" r:id="rId13"/>
    <p:sldId id="268" r:id="rId14"/>
    <p:sldId id="279" r:id="rId15"/>
    <p:sldId id="392" r:id="rId16"/>
    <p:sldId id="393" r:id="rId17"/>
    <p:sldId id="394" r:id="rId18"/>
    <p:sldId id="395" r:id="rId19"/>
    <p:sldId id="396" r:id="rId20"/>
    <p:sldId id="397" r:id="rId21"/>
    <p:sldId id="398" r:id="rId22"/>
    <p:sldId id="399" r:id="rId23"/>
    <p:sldId id="269" r:id="rId24"/>
    <p:sldId id="304" r:id="rId25"/>
    <p:sldId id="400" r:id="rId26"/>
    <p:sldId id="401" r:id="rId27"/>
    <p:sldId id="402" r:id="rId28"/>
    <p:sldId id="403" r:id="rId29"/>
    <p:sldId id="314" r:id="rId30"/>
  </p:sldIdLst>
  <p:sldSz cx="9144000" cy="6858000" type="screen4x3"/>
  <p:notesSz cx="6858000" cy="9144000"/>
  <p:embeddedFontLst>
    <p:embeddedFont>
      <p:font typeface="Franklin Gothic" panose="020B0604020202020204" charset="0"/>
      <p:regular r:id="rId32"/>
      <p:bold r:id="rId33"/>
      <p:italic r:id="rId34"/>
      <p:boldItalic r:id="rId35"/>
    </p:embeddedFont>
    <p:embeddedFont>
      <p:font typeface="ＭＳ Ｐゴシック" panose="020B0600070205080204" pitchFamily="34" charset="-128"/>
      <p:regular r:id="rId36"/>
    </p:embeddedFont>
    <p:embeddedFont>
      <p:font typeface="Arial Black" panose="020B0A04020102020204" pitchFamily="34" charset="0"/>
      <p:bold r:id="rId37"/>
    </p:embeddedFont>
    <p:embeddedFont>
      <p:font typeface="Roboto Mono" panose="020B0604020202020204" charset="0"/>
      <p:regular r:id="rId38"/>
      <p:bold r:id="rId39"/>
      <p:italic r:id="rId40"/>
      <p:boldItalic r:id="rId41"/>
    </p:embeddedFont>
    <p:embeddedFont>
      <p:font typeface="Roboto Condensed" panose="020B0604020202020204" charset="0"/>
      <p:regular r:id="rId42"/>
      <p:bold r:id="rId43"/>
      <p:italic r:id="rId44"/>
      <p:boldItalic r:id="rId45"/>
    </p:embeddedFont>
    <p:embeddedFont>
      <p:font typeface="Arial Unicode MS" panose="020B0604020202020204" pitchFamily="34" charset="-128"/>
      <p:regular r:id="rId46"/>
    </p:embeddedFont>
    <p:embeddedFont>
      <p:font typeface="Calibri" panose="020F0502020204030204" pitchFamily="34" charset="0"/>
      <p:regular r:id="rId47"/>
      <p:bold r:id="rId48"/>
      <p:italic r:id="rId49"/>
      <p:boldItalic r:id="rId50"/>
    </p:embeddedFont>
    <p:embeddedFont>
      <p:font typeface="Bebas Neue" panose="020B0604020202020204" charset="0"/>
      <p:regular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Estilo oscuro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72542" autoAdjust="0"/>
  </p:normalViewPr>
  <p:slideViewPr>
    <p:cSldViewPr snapToGrid="0" snapToObjects="1">
      <p:cViewPr varScale="1">
        <p:scale>
          <a:sx n="54" d="100"/>
          <a:sy n="54" d="100"/>
        </p:scale>
        <p:origin x="1836"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714474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63392f1e7f_0_4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63392f1e7f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95701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charset="0"/>
              </a:rPr>
              <a:t>Cualificando Columnas en un JOIN</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sentencia del ejemplo, en la cláusula FROM a la tabla EMPLOYEES se le asigna como alias </a:t>
            </a:r>
            <a:r>
              <a:rPr kumimoji="0" lang="es-CL" sz="1200" b="1" i="0" u="none" strike="noStrike" kern="1200" cap="none" spc="0" normalizeH="0" baseline="0" noProof="0" dirty="0">
                <a:ln>
                  <a:noFill/>
                </a:ln>
                <a:solidFill>
                  <a:prstClr val="black"/>
                </a:solidFill>
                <a:effectLst/>
                <a:uLnTx/>
                <a:uFillTx/>
                <a:latin typeface="Calibri"/>
                <a:ea typeface="+mn-ea"/>
                <a:cs typeface="+mn-cs"/>
              </a:rPr>
              <a:t>e</a:t>
            </a:r>
            <a:r>
              <a:rPr kumimoji="0" lang="es-CL" sz="1200" b="0" i="0" u="none" strike="noStrike" kern="1200" cap="none" spc="0" normalizeH="0" baseline="0" noProof="0" dirty="0">
                <a:ln>
                  <a:noFill/>
                </a:ln>
                <a:solidFill>
                  <a:prstClr val="black"/>
                </a:solidFill>
                <a:effectLst/>
                <a:uLnTx/>
                <a:uFillTx/>
                <a:latin typeface="Calibri"/>
                <a:ea typeface="+mn-ea"/>
                <a:cs typeface="+mn-cs"/>
              </a:rPr>
              <a:t> y a la tabla DEPARTMENTS se le asigna el alias </a:t>
            </a:r>
            <a:r>
              <a:rPr kumimoji="0" lang="es-CL" sz="1200" b="1" i="0" u="none" strike="noStrike" kern="1200" cap="none" spc="0" normalizeH="0" baseline="0" noProof="0" dirty="0">
                <a:ln>
                  <a:noFill/>
                </a:ln>
                <a:solidFill>
                  <a:prstClr val="black"/>
                </a:solidFill>
                <a:effectLst/>
                <a:uLnTx/>
                <a:uFillTx/>
                <a:latin typeface="Calibri"/>
                <a:ea typeface="+mn-ea"/>
                <a:cs typeface="+mn-cs"/>
              </a:rPr>
              <a:t>d</a:t>
            </a:r>
            <a:r>
              <a:rPr kumimoji="0" lang="es-CL" sz="1200" b="0" i="0" u="none" strike="noStrike" kern="1200" cap="none" spc="0" normalizeH="0" baseline="0" noProof="0" dirty="0">
                <a:ln>
                  <a:noFill/>
                </a:ln>
                <a:solidFill>
                  <a:prstClr val="black"/>
                </a:solidFill>
                <a:effectLst/>
                <a:uLnTx/>
                <a:uFillTx/>
                <a:latin typeface="Calibri"/>
                <a:ea typeface="+mn-ea"/>
                <a:cs typeface="+mn-cs"/>
              </a:rPr>
              <a:t>. Son estos alias los que se utilizan en las cláusulas SELECT, ON y ORDER BY para hacer referencia en forma más clara y eficiente a las columnas de cada tabla. Por lo tanto, la sentencia del ejemplo resuelve la pregunta de planteada al comienzo de cómo obtener el nombre departamento en el cual trabaja cada empleado. La sentencia además muestra la identificación del empleado, su primer nombre, apellido. La información se muestra ordenada por identificación del empleado.</a:t>
            </a:r>
            <a:endParaRPr kumimoji="0" lang="es-MX" sz="1200" b="1" i="0" u="none" strike="noStrike" kern="1200" cap="none" spc="0" normalizeH="0" baseline="0" noProof="0" dirty="0">
              <a:ln>
                <a:noFill/>
              </a:ln>
              <a:solidFill>
                <a:prstClr val="black"/>
              </a:solidFill>
              <a:effectLst/>
              <a:uLnTx/>
              <a:uFillTx/>
              <a:latin typeface="Arial" charset="0"/>
              <a:ea typeface="+mn-ea"/>
              <a:cs typeface="Arial" charset="0"/>
            </a:endParaRPr>
          </a:p>
          <a:p>
            <a:pPr marL="0" indent="0" algn="just">
              <a:buNone/>
            </a:pP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2985302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158750" indent="0">
              <a:buNone/>
            </a:pPr>
            <a:endParaRPr lang="es-CL" dirty="0"/>
          </a:p>
        </p:txBody>
      </p:sp>
    </p:spTree>
    <p:extLst>
      <p:ext uri="{BB962C8B-B14F-4D97-AF65-F5344CB8AC3E}">
        <p14:creationId xmlns:p14="http://schemas.microsoft.com/office/powerpoint/2010/main" val="207011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1" fontAlgn="base" latinLnBrk="0" hangingPunct="1">
              <a:lnSpc>
                <a:spcPct val="90000"/>
              </a:lnSpc>
              <a:spcBef>
                <a:spcPct val="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Creando un INNER JOIN</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versión SQL de 1999 (a contar de Oracle 9i) se ideó una nueva sintaxis para consultar varias tablas. La razón fue separar las condiciones de asociación (Unión o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Join</a:t>
            </a:r>
            <a:r>
              <a:rPr kumimoji="0" lang="es-CL" sz="1200" b="0" i="0" u="none" strike="noStrike" kern="1200" cap="none" spc="0" normalizeH="0" baseline="0" noProof="0" dirty="0">
                <a:ln>
                  <a:noFill/>
                </a:ln>
                <a:solidFill>
                  <a:prstClr val="black"/>
                </a:solidFill>
                <a:effectLst/>
                <a:uLnTx/>
                <a:uFillTx/>
                <a:latin typeface="Calibri"/>
                <a:ea typeface="+mn-ea"/>
                <a:cs typeface="+mn-cs"/>
              </a:rPr>
              <a:t>) respecto de las condiciones de selección que sólo muestran las filas que cumplen con alguna condición en particular. Los valores Nulos o que no encuentran en ambas tablas NO SON CONSIDERADOS.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Un INNER JOIN o Combinación Interna es un EQUIJOIN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Join</a:t>
            </a:r>
            <a:r>
              <a:rPr kumimoji="0" lang="es-CL" sz="1200" b="0" i="0" u="none" strike="noStrike" kern="1200" cap="none" spc="0" normalizeH="0" baseline="0" noProof="0" dirty="0">
                <a:ln>
                  <a:noFill/>
                </a:ln>
                <a:solidFill>
                  <a:prstClr val="black"/>
                </a:solidFill>
                <a:effectLst/>
                <a:uLnTx/>
                <a:uFillTx/>
                <a:latin typeface="Calibri"/>
                <a:ea typeface="+mn-ea"/>
                <a:cs typeface="+mn-cs"/>
              </a:rPr>
              <a:t> de Igualdad) que retorna sólo las filas que tienen valores idénticos en las columnas que se comparan para unir ambas tablas. En otras palabras, aquellas filas cuyo valor de la columna que se compara existe en las dos tablas. La palabra INNER es opcional en la sintaxis. .</a:t>
            </a:r>
            <a:endPar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endParaRPr>
          </a:p>
          <a:p>
            <a:pPr marL="0" marR="0" lvl="0" indent="0" algn="just" defTabSz="914400" rtl="0" eaLnBrk="1" fontAlgn="base" latinLnBrk="0" hangingPunct="1">
              <a:lnSpc>
                <a:spcPct val="90000"/>
              </a:lnSpc>
              <a:spcBef>
                <a:spcPct val="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En la sintaxis:</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err="1">
                <a:ln>
                  <a:noFill/>
                </a:ln>
                <a:solidFill>
                  <a:prstClr val="black"/>
                </a:solidFill>
                <a:effectLst/>
                <a:uLnTx/>
                <a:uFillTx/>
                <a:latin typeface="Calibri"/>
                <a:ea typeface="+mn-ea"/>
                <a:cs typeface="Arial" pitchFamily="34" charset="0"/>
              </a:rPr>
              <a:t>tablaN</a:t>
            </a:r>
            <a:r>
              <a:rPr kumimoji="0" lang="es-CL" sz="1200" b="1" i="0" u="none" strike="noStrike" kern="1200" cap="none" spc="0" normalizeH="0" baseline="0" noProof="0" dirty="0" err="1">
                <a:ln>
                  <a:noFill/>
                </a:ln>
                <a:solidFill>
                  <a:prstClr val="black"/>
                </a:solidFill>
                <a:effectLst/>
                <a:uLnTx/>
                <a:uFillTx/>
                <a:latin typeface="Calibri"/>
                <a:ea typeface="+mn-ea"/>
                <a:cs typeface="Arial" pitchFamily="34" charset="0"/>
              </a:rPr>
              <a:t>.</a:t>
            </a:r>
            <a:r>
              <a:rPr kumimoji="0" lang="es-CL" sz="1200" b="1" i="1" u="none" strike="noStrike" kern="1200" cap="none" spc="0" normalizeH="0" baseline="0" noProof="0" dirty="0" err="1">
                <a:ln>
                  <a:noFill/>
                </a:ln>
                <a:solidFill>
                  <a:prstClr val="black"/>
                </a:solidFill>
                <a:effectLst/>
                <a:uLnTx/>
                <a:uFillTx/>
                <a:latin typeface="Calibri"/>
                <a:ea typeface="+mn-ea"/>
                <a:cs typeface="Arial" pitchFamily="34" charset="0"/>
              </a:rPr>
              <a:t>columnaN</a:t>
            </a: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 </a:t>
            </a: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indica la tabla y la columna de la que se recuperan los datos.</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NATURAL JOIN: </a:t>
            </a: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combina dos tablas basadas con los mismos nombres de columnas.</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JOIN </a:t>
            </a:r>
            <a:r>
              <a:rPr kumimoji="0" lang="es-CL" sz="1200" b="1" i="1" u="none" strike="noStrike" kern="1200" cap="none" spc="0" normalizeH="0" baseline="0" noProof="0" dirty="0">
                <a:ln>
                  <a:noFill/>
                </a:ln>
                <a:solidFill>
                  <a:prstClr val="black"/>
                </a:solidFill>
                <a:effectLst/>
                <a:uLnTx/>
                <a:uFillTx/>
                <a:latin typeface="Calibri"/>
                <a:ea typeface="+mn-ea"/>
                <a:cs typeface="Arial" pitchFamily="34" charset="0"/>
              </a:rPr>
              <a:t>tabla2</a:t>
            </a: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 USING </a:t>
            </a:r>
            <a:r>
              <a:rPr kumimoji="0" lang="es-CL" sz="1200" b="1" i="1" u="none" strike="noStrike" kern="1200" cap="none" spc="0" normalizeH="0" baseline="0" noProof="0" dirty="0">
                <a:ln>
                  <a:noFill/>
                </a:ln>
                <a:solidFill>
                  <a:prstClr val="black"/>
                </a:solidFill>
                <a:effectLst/>
                <a:uLnTx/>
                <a:uFillTx/>
                <a:latin typeface="Calibri"/>
                <a:ea typeface="+mn-ea"/>
                <a:cs typeface="Arial" pitchFamily="34" charset="0"/>
              </a:rPr>
              <a:t>columna</a:t>
            </a: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 </a:t>
            </a: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realiza una combinación de igualdad basada en el nombre de la columna.</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JOIN </a:t>
            </a:r>
            <a:r>
              <a:rPr kumimoji="0" lang="es-CL" sz="1200" b="1" i="1" u="none" strike="noStrike" kern="1200" cap="none" spc="0" normalizeH="0" baseline="0" noProof="0" dirty="0">
                <a:ln>
                  <a:noFill/>
                </a:ln>
                <a:solidFill>
                  <a:prstClr val="black"/>
                </a:solidFill>
                <a:effectLst/>
                <a:uLnTx/>
                <a:uFillTx/>
                <a:latin typeface="Calibri"/>
                <a:ea typeface="+mn-ea"/>
                <a:cs typeface="Arial" pitchFamily="34" charset="0"/>
              </a:rPr>
              <a:t>tabla2</a:t>
            </a: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 ON </a:t>
            </a:r>
            <a:r>
              <a:rPr kumimoji="0" lang="es-CL" sz="1200" b="1" i="1" u="none" strike="noStrike" kern="1200" cap="none" spc="0" normalizeH="0" baseline="0" noProof="0" dirty="0">
                <a:ln>
                  <a:noFill/>
                </a:ln>
                <a:solidFill>
                  <a:prstClr val="black"/>
                </a:solidFill>
                <a:effectLst/>
                <a:uLnTx/>
                <a:uFillTx/>
                <a:latin typeface="Calibri"/>
                <a:ea typeface="+mn-ea"/>
                <a:cs typeface="Arial" pitchFamily="34" charset="0"/>
              </a:rPr>
              <a:t>tabla1</a:t>
            </a: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a:t>
            </a:r>
            <a:r>
              <a:rPr kumimoji="0" lang="es-CL" sz="1200" b="1" i="1" u="none" strike="noStrike" kern="1200" cap="none" spc="0" normalizeH="0" baseline="0" noProof="0" dirty="0">
                <a:ln>
                  <a:noFill/>
                </a:ln>
                <a:solidFill>
                  <a:prstClr val="black"/>
                </a:solidFill>
                <a:effectLst/>
                <a:uLnTx/>
                <a:uFillTx/>
                <a:latin typeface="Calibri"/>
                <a:ea typeface="+mn-ea"/>
                <a:cs typeface="Arial" pitchFamily="34" charset="0"/>
              </a:rPr>
              <a:t>columna</a:t>
            </a: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 = </a:t>
            </a:r>
            <a:r>
              <a:rPr kumimoji="0" lang="es-CL" sz="1200" b="1" i="1" u="none" strike="noStrike" kern="1200" cap="none" spc="0" normalizeH="0" baseline="0" noProof="0" dirty="0">
                <a:ln>
                  <a:noFill/>
                </a:ln>
                <a:solidFill>
                  <a:prstClr val="black"/>
                </a:solidFill>
                <a:effectLst/>
                <a:uLnTx/>
                <a:uFillTx/>
                <a:latin typeface="Calibri"/>
                <a:ea typeface="+mn-ea"/>
                <a:cs typeface="Arial" pitchFamily="34" charset="0"/>
              </a:rPr>
              <a:t>tabla2</a:t>
            </a: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a:t>
            </a:r>
            <a:r>
              <a:rPr kumimoji="0" lang="es-CL" sz="1200" b="1" i="1" u="none" strike="noStrike" kern="1200" cap="none" spc="0" normalizeH="0" baseline="0" noProof="0" dirty="0">
                <a:ln>
                  <a:noFill/>
                </a:ln>
                <a:solidFill>
                  <a:prstClr val="black"/>
                </a:solidFill>
                <a:effectLst/>
                <a:uLnTx/>
                <a:uFillTx/>
                <a:latin typeface="Calibri"/>
                <a:ea typeface="+mn-ea"/>
                <a:cs typeface="Arial" pitchFamily="34" charset="0"/>
              </a:rPr>
              <a:t>columna</a:t>
            </a: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  </a:t>
            </a: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realiza una combinación de igualdad basada en la condición de la cláusula ON.</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charset="0"/>
              </a:rPr>
              <a:t>.</a:t>
            </a:r>
          </a:p>
        </p:txBody>
      </p:sp>
    </p:spTree>
    <p:extLst>
      <p:ext uri="{BB962C8B-B14F-4D97-AF65-F5344CB8AC3E}">
        <p14:creationId xmlns:p14="http://schemas.microsoft.com/office/powerpoint/2010/main" val="1947518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charset="0"/>
              </a:rPr>
              <a:t>Creando JOINS con la cláusula NATURAL JOIN</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charset="0"/>
              </a:rPr>
              <a:t>La cláusula Natural </a:t>
            </a:r>
            <a:r>
              <a:rPr kumimoji="0" lang="es-CL" sz="1200" b="0" i="0" u="none" strike="noStrike" kern="1200" cap="none" spc="0" normalizeH="0" baseline="0" noProof="0" dirty="0" err="1">
                <a:ln>
                  <a:noFill/>
                </a:ln>
                <a:solidFill>
                  <a:prstClr val="black"/>
                </a:solidFill>
                <a:effectLst/>
                <a:uLnTx/>
                <a:uFillTx/>
                <a:latin typeface="Calibri"/>
                <a:ea typeface="+mn-ea"/>
                <a:cs typeface="Arial" charset="0"/>
              </a:rPr>
              <a:t>Join</a:t>
            </a:r>
            <a:r>
              <a:rPr kumimoji="0" lang="es-CL" sz="1200" b="0" i="0" u="none" strike="noStrike" kern="1200" cap="none" spc="0" normalizeH="0" baseline="0" noProof="0" dirty="0">
                <a:ln>
                  <a:noFill/>
                </a:ln>
                <a:solidFill>
                  <a:prstClr val="black"/>
                </a:solidFill>
                <a:effectLst/>
                <a:uLnTx/>
                <a:uFillTx/>
                <a:latin typeface="Calibri"/>
                <a:ea typeface="+mn-ea"/>
                <a:cs typeface="Arial" charset="0"/>
              </a:rPr>
              <a:t> establece una relación de igualdad basada en TODAS las columnas de dos tablas que poseen el mismo nombre.</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charset="0"/>
              </a:rPr>
              <a:t>Permite seleccionar filas desde dos tablas que tengan los mismos valores en todas las columnas del mismo nombre.</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charset="0"/>
              </a:rPr>
              <a:t>Si las columnas tienen el mismo nombre pero diferentes tipos de datos el servidor Oracle retorna un error.</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sentencia del ejemplo, los datos que se desean mostrar existen en las tablas DEPARTMENTS y LOCATIONS las que se relacionan a través de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location_id</a:t>
            </a:r>
            <a:r>
              <a:rPr kumimoji="0" lang="es-CL" sz="1200" b="0" i="0" u="none" strike="noStrike" kern="1200" cap="none" spc="0" normalizeH="0" baseline="0" noProof="0" dirty="0">
                <a:ln>
                  <a:noFill/>
                </a:ln>
                <a:solidFill>
                  <a:prstClr val="black"/>
                </a:solidFill>
                <a:effectLst/>
                <a:uLnTx/>
                <a:uFillTx/>
                <a:latin typeface="Calibri"/>
                <a:ea typeface="+mn-ea"/>
                <a:cs typeface="+mn-cs"/>
              </a:rPr>
              <a:t> que es la única con el mismo nombre en ambas tablas. Si existieran otras columnas con el mismo nombre en ambas tablas la cláusula NATURAL JOIN también usaría esas columnas para relacionar ambas tablas. </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ejemplo muestra la identificación del departamento, nombre del departamento, identificación de la ubicación y nombre de la ciudad en la que se ubica el departamento</a:t>
            </a:r>
            <a:endParaRPr kumimoji="0" lang="es-MX" sz="1200" b="0"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37970236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Creando JOINS con la cláusula NATURAL JOIN</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Si la(s) columna(s) coincidentes en ambas tablas son seleccionadas en la sentencia, NO puede(n) estar cualificada(s) por el nombre de la tabla.</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la sentencia retorna los empleados y el nombre del departamento en el que trabajan. Sin embargo, la pregunta es porque retorna información sólo para 32 empleados. Esto se debe a que las tablas EMPLOYEES y DEPARTMENTS comparten 2 columnas con el mismo nombre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y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manager_id</a:t>
            </a:r>
            <a:r>
              <a:rPr kumimoji="0" lang="es-CL" sz="1200" b="0" i="0" u="none" strike="noStrike" kern="1200" cap="none" spc="0" normalizeH="0" baseline="0" noProof="0" dirty="0">
                <a:ln>
                  <a:noFill/>
                </a:ln>
                <a:solidFill>
                  <a:prstClr val="black"/>
                </a:solidFill>
                <a:effectLst/>
                <a:uLnTx/>
                <a:uFillTx/>
                <a:latin typeface="Calibri"/>
                <a:ea typeface="+mn-ea"/>
                <a:cs typeface="+mn-cs"/>
              </a:rPr>
              <a:t>) por lo tanto, el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Join</a:t>
            </a:r>
            <a:r>
              <a:rPr kumimoji="0" lang="es-CL" sz="1200" b="0" i="0" u="none" strike="noStrike" kern="1200" cap="none" spc="0" normalizeH="0" baseline="0" noProof="0" dirty="0">
                <a:ln>
                  <a:noFill/>
                </a:ln>
                <a:solidFill>
                  <a:prstClr val="black"/>
                </a:solidFill>
                <a:effectLst/>
                <a:uLnTx/>
                <a:uFillTx/>
                <a:latin typeface="Calibri"/>
                <a:ea typeface="+mn-ea"/>
                <a:cs typeface="+mn-cs"/>
              </a:rPr>
              <a:t> efectúa la unión por ambas columnas en forma simultánea. Esto quiere decir que compara que los valores del par de columnas existan en ambas tablas. Esto significa entonces que el ejemplo muestra información de las tablas EMPLOYEES y DEPARTMENTS cuando la combinación de los valores de ambas columnas en forma simultánea existe en las dos tablas</a:t>
            </a:r>
            <a:endParaRPr kumimoji="0" lang="es-MX" sz="1200" b="0" i="0" u="none" strike="noStrike" kern="1200" cap="none" spc="0" normalizeH="0" baseline="0" noProof="0" dirty="0">
              <a:ln>
                <a:noFill/>
              </a:ln>
              <a:solidFill>
                <a:prstClr val="black"/>
              </a:solidFill>
              <a:effectLst/>
              <a:uLnTx/>
              <a:uFillTx/>
              <a:latin typeface="Calibri"/>
              <a:ea typeface="+mn-ea"/>
              <a:cs typeface="Arial" pitchFamily="34"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36965779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9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Creando JOINS con la cláusula USING</a:t>
            </a:r>
          </a:p>
          <a:p>
            <a:pPr marL="171450" marR="0" lvl="0" indent="-171450" algn="just" defTabSz="914400" rtl="0" eaLnBrk="0" fontAlgn="base" latinLnBrk="0" hangingPunct="0">
              <a:lnSpc>
                <a:spcPct val="9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Si en las tablas desde las cuales se desean obtener datos existen varias columnas que tienen los mismos nombres, a través de la cláusula USING se puede especificar las columnas que se deben utilizar para efectuar la unión de igualdad.</a:t>
            </a:r>
          </a:p>
          <a:p>
            <a:pPr marL="171450" marR="0" lvl="0" indent="-171450" algn="just" defTabSz="914400" rtl="0" eaLnBrk="0" fontAlgn="base" latinLnBrk="0" hangingPunct="0">
              <a:lnSpc>
                <a:spcPct val="9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La cláusula USING permite hacer coincidir solamente una columna cuando en ambas tablas existen varias columnas con el mismo nombre. Si se desea efectuar la unión por más de una columna, éstas deben ir separadas por una coma.</a:t>
            </a:r>
          </a:p>
          <a:p>
            <a:pPr marL="171450" marR="0" lvl="0" indent="-171450" algn="just" defTabSz="914400" rtl="0" eaLnBrk="0" fontAlgn="base" latinLnBrk="0" hangingPunct="0">
              <a:lnSpc>
                <a:spcPct val="9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Las cláusulas NATURAL JOIN y USING son mutuamente excluyentes</a:t>
            </a:r>
          </a:p>
          <a:p>
            <a:pPr marL="0" marR="0" lvl="0" indent="0" algn="just" defTabSz="914400" rtl="0" eaLnBrk="0" fontAlgn="base" latinLnBrk="0" hangingPunct="0">
              <a:lnSpc>
                <a:spcPct val="9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sentencia del ejemplo, las tablas EMPLOYEES y DEPARTMENTS se relacionan a través de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para mostrar la identificación del empleado, apellido, identificación del departamento y la localización del departamento en el que trabaja el empleado. La información se muestra ordenada en forma ascendente por identificación del empleado</a:t>
            </a: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a:t>
            </a:r>
          </a:p>
          <a:p>
            <a:pPr marL="0" marR="0" lvl="0" indent="0" algn="l" defTabSz="914400" rtl="0" eaLnBrk="1" fontAlgn="base" latinLnBrk="0" hangingPunct="1">
              <a:lnSpc>
                <a:spcPct val="90000"/>
              </a:lnSpc>
              <a:spcBef>
                <a:spcPct val="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37373673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9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Creando JOINS con la cláusula USING</a:t>
            </a:r>
          </a:p>
          <a:p>
            <a:pPr marL="0" marR="0" lvl="0" indent="0" algn="just" defTabSz="914400" rtl="0" eaLnBrk="0" fontAlgn="base" latinLnBrk="0" hangingPunct="0">
              <a:lnSpc>
                <a:spcPct val="9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sentencia del ejemplo, las tablas DEPARTMENTS y LOCATIONS se unen a través de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location_id</a:t>
            </a:r>
            <a:r>
              <a:rPr kumimoji="0" lang="es-CL" sz="1200" b="0" i="0" u="none" strike="noStrike" kern="1200" cap="none" spc="0" normalizeH="0" baseline="0" noProof="0" dirty="0">
                <a:ln>
                  <a:noFill/>
                </a:ln>
                <a:solidFill>
                  <a:prstClr val="black"/>
                </a:solidFill>
                <a:effectLst/>
                <a:uLnTx/>
                <a:uFillTx/>
                <a:latin typeface="Calibri"/>
                <a:ea typeface="+mn-ea"/>
                <a:cs typeface="+mn-cs"/>
              </a:rPr>
              <a:t> y así poder mostrar el nombre del departamento y nombre de la ciudad en la que se encuentra el departamento.</a:t>
            </a:r>
            <a:endParaRPr kumimoji="0" lang="es-ES" sz="1200" b="0" i="0" u="none" strike="noStrike" kern="1200" cap="none" spc="0" normalizeH="0" baseline="0" noProof="0" dirty="0">
              <a:ln>
                <a:noFill/>
              </a:ln>
              <a:solidFill>
                <a:prstClr val="black"/>
              </a:solidFill>
              <a:effectLst/>
              <a:uLnTx/>
              <a:uFillTx/>
              <a:latin typeface="Times New Roman" pitchFamily="18" charset="0"/>
              <a:ea typeface="+mn-ea"/>
              <a:cs typeface="+mn-cs"/>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1971596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9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Consideraciones al usar la cláusula USING</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Cuando se unen tablas con la cláusula USING no se puede usar alias de tablas en la columna que se utiliza en la propia cláusula USING. Además, si esa columna se utiliza en cualquier otra cláusula de la sentencia SQL tampoco puede tener una cualificación (nombre de tabla o alias de la tabla). </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primer el ejemplo, la sentencia genera un error ya que no se debe usar un alias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location_id</a:t>
            </a:r>
            <a:r>
              <a:rPr kumimoji="0" lang="es-CL" sz="1200" b="0" i="0" u="none" strike="noStrike" kern="1200" cap="none" spc="0" normalizeH="0" baseline="0" noProof="0" dirty="0">
                <a:ln>
                  <a:noFill/>
                </a:ln>
                <a:solidFill>
                  <a:prstClr val="black"/>
                </a:solidFill>
                <a:effectLst/>
                <a:uLnTx/>
                <a:uFillTx/>
                <a:latin typeface="Calibri"/>
                <a:ea typeface="+mn-ea"/>
                <a:cs typeface="+mn-cs"/>
              </a:rPr>
              <a:t> en la cláusula SELECT, porque esa columna se utiliza en la cláusula USING.</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La segunda sentencia </a:t>
            </a:r>
            <a:r>
              <a:rPr kumimoji="0" lang="es-CL" sz="1200" b="0" i="0" u="none" strike="noStrike" kern="1200" cap="none" spc="0" normalizeH="0" baseline="0" noProof="0" dirty="0">
                <a:ln>
                  <a:noFill/>
                </a:ln>
                <a:solidFill>
                  <a:prstClr val="black"/>
                </a:solidFill>
                <a:effectLst/>
                <a:uLnTx/>
                <a:uFillTx/>
                <a:latin typeface="Calibri"/>
                <a:ea typeface="+mn-ea"/>
                <a:cs typeface="+mn-cs"/>
              </a:rPr>
              <a:t>es la correcta ya que como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location_id</a:t>
            </a:r>
            <a:r>
              <a:rPr kumimoji="0" lang="es-CL" sz="1200" b="0" i="0" u="none" strike="noStrike" kern="1200" cap="none" spc="0" normalizeH="0" baseline="0" noProof="0" dirty="0">
                <a:ln>
                  <a:noFill/>
                </a:ln>
                <a:solidFill>
                  <a:prstClr val="black"/>
                </a:solidFill>
                <a:effectLst/>
                <a:uLnTx/>
                <a:uFillTx/>
                <a:latin typeface="Calibri"/>
                <a:ea typeface="+mn-ea"/>
                <a:cs typeface="+mn-cs"/>
              </a:rPr>
              <a:t> es usada en la cláusula USING ésta no es cualificada en la cláusula SELECT con el alias asignado a ninguna de las dos tablas (DEPARTMENTS y LOCATIONS)</a:t>
            </a:r>
            <a:endParaRPr kumimoji="0" lang="es-ES" sz="1200" b="0" i="0" u="none" strike="noStrike" kern="1200" cap="none" spc="0" normalizeH="0" baseline="0" noProof="0" dirty="0">
              <a:ln>
                <a:noFill/>
              </a:ln>
              <a:solidFill>
                <a:prstClr val="black"/>
              </a:solidFill>
              <a:effectLst/>
              <a:uLnTx/>
              <a:uFillTx/>
              <a:latin typeface="Arial" pitchFamily="34" charset="0"/>
              <a:ea typeface="+mn-ea"/>
              <a:cs typeface="Arial" pitchFamily="34"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548513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Creando JOINS con la cláusula ON</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Para especificar las columnas por las cuales se quiere unir las dos tablas, se utiliza la cláusula ON.</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La condición de JOIN o de unión se separan de otras condiciones de búsqueda con la cláusula WHERE.</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También se puede usar la cláusula ON para unir columnas que tengan diferentes nombres pero contienen el mismo dato en la misma tabla o en tablas diferentes.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se muestra información de las tablas EMPLOYEES y DEPARTMENTS uniéndolas a través de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que existe en ambas tablas. Los datos de ambas tablas se muestran cuando el valor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EMPLOYEES exista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DEPARTMENTS. Por esta razón, es que la sentencia mostrará sólo 106 filas y no las 107 filas que posee la tabla EMPLOYEES ya que el empleado que posee NULO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no se mostrará en la sentencia.</a:t>
            </a:r>
            <a:endParaRPr kumimoji="0" lang="es-CL" sz="1200" b="0" i="0" u="none" strike="noStrike" kern="1200" cap="none" spc="0" normalizeH="0" baseline="0" noProof="0" dirty="0">
              <a:ln>
                <a:noFill/>
              </a:ln>
              <a:solidFill>
                <a:prstClr val="black"/>
              </a:solidFill>
              <a:effectLst/>
              <a:uLnTx/>
              <a:uFillTx/>
              <a:latin typeface="Arial" pitchFamily="34" charset="0"/>
              <a:ea typeface="+mn-ea"/>
              <a:cs typeface="Arial" pitchFamily="34"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999718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9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Creando JOINS con la cláusula ON</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se muestra información de las tablas DEPARTMENTS y LOCATIONS uniéndolas a través de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location_id</a:t>
            </a:r>
            <a:r>
              <a:rPr kumimoji="0" lang="es-CL" sz="1200" b="0" i="0" u="none" strike="noStrike" kern="1200" cap="none" spc="0" normalizeH="0" baseline="0" noProof="0" dirty="0">
                <a:ln>
                  <a:noFill/>
                </a:ln>
                <a:solidFill>
                  <a:prstClr val="black"/>
                </a:solidFill>
                <a:effectLst/>
                <a:uLnTx/>
                <a:uFillTx/>
                <a:latin typeface="Calibri"/>
                <a:ea typeface="+mn-ea"/>
                <a:cs typeface="+mn-cs"/>
              </a:rPr>
              <a:t> que existe en ambas tablas. Los datos de ambas tablas se muestran cuando el valor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location_id</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DEPARTMENTS exista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location_id</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LOCATIONS.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sentencia muestra la identificación del departamento y la identificación de la ubicación, ambas columnas de la tabla DEPARTMENTS. Además, muestra el nombre de la ciudad que columna de la tabla LOCATIOS.</a:t>
            </a:r>
            <a:endParaRPr kumimoji="0" lang="es-ES" sz="1200" b="0" i="0" u="none" strike="noStrike" kern="1200" cap="none" spc="0" normalizeH="0" baseline="0" noProof="0" dirty="0">
              <a:ln>
                <a:noFill/>
              </a:ln>
              <a:solidFill>
                <a:prstClr val="black"/>
              </a:solidFill>
              <a:effectLst/>
              <a:uLnTx/>
              <a:uFillTx/>
              <a:latin typeface="Arial" pitchFamily="34" charset="0"/>
              <a:ea typeface="+mn-ea"/>
              <a:cs typeface="Arial" pitchFamily="34"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2176678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63392f1e7f_0_5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63392f1e7f_0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078135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9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Consideraciones al usar cláusula ON</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Cuando se unen tablas con la cláusula ON se deben usar alias de tablas en las columnas que se utilizan en la propia cláusula ON. Además, si esa columna se utiliza en cualquier otra cláusula de la sentencia SQL también se debe cualificar usando nombre de tabla o alias. </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sentencia del ejemplo debe usar un alias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ya que existe en ambas tablas y la base de datos no puede determinar de cuál de las dos tablas debe mostrar esa columna. </a:t>
            </a:r>
            <a:r>
              <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rPr>
              <a:t>. La segunda sentencia es la correcta ya que se está indicando en forma explicita desde que tabla se desea mostrar la columna que en esta caso es de la tabla DEPARTMENTS.</a:t>
            </a:r>
          </a:p>
          <a:p>
            <a:pPr marL="0" marR="0" lvl="0" indent="0" algn="l" defTabSz="914400" rtl="0" eaLnBrk="1" fontAlgn="base" latinLnBrk="0" hangingPunct="1">
              <a:lnSpc>
                <a:spcPct val="90000"/>
              </a:lnSpc>
              <a:spcBef>
                <a:spcPct val="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28299554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endParaRPr lang="es-CL" dirty="0"/>
          </a:p>
        </p:txBody>
      </p:sp>
    </p:spTree>
    <p:extLst>
      <p:ext uri="{BB962C8B-B14F-4D97-AF65-F5344CB8AC3E}">
        <p14:creationId xmlns:p14="http://schemas.microsoft.com/office/powerpoint/2010/main" val="1162291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pitchFamily="34" charset="0"/>
              </a:rPr>
              <a:t>Agregando Condiciones Adicionales a un </a:t>
            </a:r>
            <a:r>
              <a:rPr kumimoji="0" lang="es-CL" sz="1200" b="1" i="0" u="none" strike="noStrike" kern="1200" cap="none" spc="0" normalizeH="0" baseline="0" noProof="0" dirty="0" err="1">
                <a:ln>
                  <a:noFill/>
                </a:ln>
                <a:solidFill>
                  <a:prstClr val="black"/>
                </a:solidFill>
                <a:effectLst/>
                <a:uLnTx/>
                <a:uFillTx/>
                <a:latin typeface="Calibri"/>
                <a:ea typeface="ＭＳ Ｐゴシック" pitchFamily="34" charset="-128"/>
                <a:cs typeface="Arial" pitchFamily="34" charset="0"/>
              </a:rPr>
              <a:t>Join</a:t>
            </a:r>
            <a:endPar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pitchFamily="34"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Para agregar una condición a la cláusula USING se debe usar la cláusula WHERE. Si se desea incorporar más condiciones se deben agregar las cláusulas AND y OR que se requieran a continuación de la cláusula WHERE.</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se muestra la identificación del empleado, su salario, la identificación de su jefe, la identificación y nombre del departamento en el que trabaja. La condición para que se muestre la información es que el jefe del empleado sea 149 o 100 y además posean un salario menor a 10000 dólares</a:t>
            </a:r>
            <a:endParaRPr kumimoji="0" lang="es-MX" sz="1200" b="0" i="0" u="none" strike="noStrike" kern="1200" cap="none" spc="0" normalizeH="0" baseline="0" noProof="0" dirty="0">
              <a:ln>
                <a:noFill/>
              </a:ln>
              <a:solidFill>
                <a:prstClr val="black"/>
              </a:solidFill>
              <a:effectLst/>
              <a:uLnTx/>
              <a:uFillTx/>
              <a:latin typeface="Arial" pitchFamily="34" charset="0"/>
              <a:ea typeface="ＭＳ Ｐゴシック" pitchFamily="34" charset="-128"/>
              <a:cs typeface="Arial" pitchFamily="34" charset="0"/>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endParaRPr>
          </a:p>
        </p:txBody>
      </p:sp>
    </p:spTree>
    <p:extLst>
      <p:ext uri="{BB962C8B-B14F-4D97-AF65-F5344CB8AC3E}">
        <p14:creationId xmlns:p14="http://schemas.microsoft.com/office/powerpoint/2010/main" val="1013139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pitchFamily="34" charset="0"/>
              </a:rPr>
              <a:t>Agregando Condiciones Adicionales a un </a:t>
            </a:r>
            <a:r>
              <a:rPr kumimoji="0" lang="es-CL" sz="1200" b="1" i="0" u="none" strike="noStrike" kern="1200" cap="none" spc="0" normalizeH="0" baseline="0" noProof="0" dirty="0" err="1">
                <a:ln>
                  <a:noFill/>
                </a:ln>
                <a:solidFill>
                  <a:prstClr val="black"/>
                </a:solidFill>
                <a:effectLst/>
                <a:uLnTx/>
                <a:uFillTx/>
                <a:latin typeface="Calibri"/>
                <a:ea typeface="ＭＳ Ｐゴシック" pitchFamily="34" charset="-128"/>
                <a:cs typeface="Arial" pitchFamily="34" charset="0"/>
              </a:rPr>
              <a:t>Join</a:t>
            </a:r>
            <a:endPar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pitchFamily="34"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sentencia del ejemplo muestra la identificación del empleado, su salario, la identificación de su jefe, la identificación y nombre del departamento en el que trabaja. LA condición para que se muestre la información es que el jefe del empleado sea 149 o 100 o que posea un salario mayor a 150000 dólares. </a:t>
            </a:r>
            <a:endParaRPr kumimoji="0" lang="es-MX" sz="1200" b="0" i="0" u="none" strike="noStrike" kern="1200" cap="none" spc="0" normalizeH="0" baseline="0" noProof="0" dirty="0">
              <a:ln>
                <a:noFill/>
              </a:ln>
              <a:solidFill>
                <a:prstClr val="black"/>
              </a:solidFill>
              <a:effectLst/>
              <a:uLnTx/>
              <a:uFillTx/>
              <a:latin typeface="Arial" pitchFamily="34" charset="0"/>
              <a:ea typeface="ＭＳ Ｐゴシック" pitchFamily="34" charset="-128"/>
              <a:cs typeface="Arial" pitchFamily="34" charset="0"/>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endParaRPr>
          </a:p>
        </p:txBody>
      </p:sp>
    </p:spTree>
    <p:extLst>
      <p:ext uri="{BB962C8B-B14F-4D97-AF65-F5344CB8AC3E}">
        <p14:creationId xmlns:p14="http://schemas.microsoft.com/office/powerpoint/2010/main" val="14739163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charset="0"/>
              </a:rPr>
              <a:t>Agregando Condiciones Adicionales a un </a:t>
            </a:r>
            <a:r>
              <a:rPr kumimoji="0" lang="es-CL" sz="1200" b="1" i="0" u="none" strike="noStrike" kern="1200" cap="none" spc="0" normalizeH="0" baseline="0" noProof="0" dirty="0" err="1">
                <a:ln>
                  <a:noFill/>
                </a:ln>
                <a:solidFill>
                  <a:prstClr val="black"/>
                </a:solidFill>
                <a:effectLst/>
                <a:uLnTx/>
                <a:uFillTx/>
                <a:latin typeface="Calibri"/>
                <a:ea typeface="ＭＳ Ｐゴシック" pitchFamily="34" charset="-128"/>
                <a:cs typeface="Arial" charset="0"/>
              </a:rPr>
              <a:t>Join</a:t>
            </a:r>
            <a:endPar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Para agregar una condición a la cláusula ON se debe puede usar la cláusula de condición WHERE o el operador lógico AND. Si se desea incorporar más condiciones, se deben agregar las cláusulas AND y OR que se deseen.</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para ambas condiciones se usa el operador lógico AND. La sentencia muestra la identificación del empleado, su salario, la identificación de su jefe, la identificación y nombre del departamento en el que trabaja. La condición para que se muestre la información es que el jefe del empleado sea 149 o 100 y además posean un salario menor a 10000 dólares.</a:t>
            </a:r>
            <a:endParaRPr kumimoji="0" lang="es-CL" sz="1200" b="0" i="0" u="none" strike="noStrike" kern="1200" cap="none" spc="0" normalizeH="0" baseline="0" noProof="0" dirty="0">
              <a:ln>
                <a:noFill/>
              </a:ln>
              <a:solidFill>
                <a:prstClr val="black"/>
              </a:solidFill>
              <a:effectLst/>
              <a:uLnTx/>
              <a:uFillTx/>
              <a:latin typeface="Calibri"/>
              <a:ea typeface="ＭＳ Ｐゴシック" pitchFamily="34" charset="-128"/>
              <a:cs typeface="Arial" pitchFamily="34" charset="0"/>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endParaRPr>
          </a:p>
        </p:txBody>
      </p:sp>
    </p:spTree>
    <p:extLst>
      <p:ext uri="{BB962C8B-B14F-4D97-AF65-F5344CB8AC3E}">
        <p14:creationId xmlns:p14="http://schemas.microsoft.com/office/powerpoint/2010/main" val="40174257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charset="0"/>
              </a:rPr>
              <a:t>Agregando Condiciones Adicionales a un </a:t>
            </a:r>
            <a:r>
              <a:rPr kumimoji="0" lang="es-CL" sz="1200" b="1" i="0" u="none" strike="noStrike" kern="1200" cap="none" spc="0" normalizeH="0" baseline="0" noProof="0" dirty="0" err="1">
                <a:ln>
                  <a:noFill/>
                </a:ln>
                <a:solidFill>
                  <a:prstClr val="black"/>
                </a:solidFill>
                <a:effectLst/>
                <a:uLnTx/>
                <a:uFillTx/>
                <a:latin typeface="Calibri"/>
                <a:ea typeface="ＭＳ Ｐゴシック" pitchFamily="34" charset="-128"/>
                <a:cs typeface="Arial" charset="0"/>
              </a:rPr>
              <a:t>Join</a:t>
            </a:r>
            <a:endPar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MX" sz="1200" b="0" i="0" u="none" strike="noStrike" kern="1200" cap="none" spc="0" normalizeH="0" baseline="0" noProof="0" dirty="0">
                <a:ln>
                  <a:noFill/>
                </a:ln>
                <a:solidFill>
                  <a:prstClr val="black"/>
                </a:solidFill>
                <a:effectLst/>
                <a:uLnTx/>
                <a:uFillTx/>
                <a:latin typeface="Calibri"/>
                <a:ea typeface="+mn-ea"/>
                <a:cs typeface="+mn-cs"/>
              </a:rPr>
              <a:t>El ejemplo muestra la misma sentencia anterior pero ahora primero se usa la cláusula WHERE para generar la condición de búsqueda.</a:t>
            </a:r>
            <a:endParaRPr kumimoji="0" lang="es-CL" sz="1200" b="0" i="0" u="none" strike="noStrike" kern="1200" cap="none" spc="0" normalizeH="0" baseline="0" noProof="0" dirty="0">
              <a:ln>
                <a:noFill/>
              </a:ln>
              <a:solidFill>
                <a:prstClr val="black"/>
              </a:solidFill>
              <a:effectLst/>
              <a:uLnTx/>
              <a:uFillTx/>
              <a:latin typeface="Calibri"/>
              <a:ea typeface="ＭＳ Ｐゴシック" pitchFamily="34" charset="-128"/>
              <a:cs typeface="Arial" pitchFamily="34" charset="0"/>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endParaRPr>
          </a:p>
        </p:txBody>
      </p:sp>
    </p:spTree>
    <p:extLst>
      <p:ext uri="{BB962C8B-B14F-4D97-AF65-F5344CB8AC3E}">
        <p14:creationId xmlns:p14="http://schemas.microsoft.com/office/powerpoint/2010/main" val="6168633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charset="0"/>
              </a:rPr>
              <a:t>Agregando Condiciones Adicionales a un </a:t>
            </a:r>
            <a:r>
              <a:rPr kumimoji="0" lang="es-CL" sz="1200" b="1" i="0" u="none" strike="noStrike" kern="1200" cap="none" spc="0" normalizeH="0" baseline="0" noProof="0" dirty="0" err="1">
                <a:ln>
                  <a:noFill/>
                </a:ln>
                <a:solidFill>
                  <a:prstClr val="black"/>
                </a:solidFill>
                <a:effectLst/>
                <a:uLnTx/>
                <a:uFillTx/>
                <a:latin typeface="Calibri"/>
                <a:ea typeface="ＭＳ Ｐゴシック" pitchFamily="34" charset="-128"/>
                <a:cs typeface="Arial" charset="0"/>
              </a:rPr>
              <a:t>Join</a:t>
            </a:r>
            <a:endParaRPr kumimoji="0" lang="es-CL" sz="1200" b="1" i="0" u="none" strike="noStrike" kern="1200" cap="none" spc="0" normalizeH="0" baseline="0" noProof="0" dirty="0">
              <a:ln>
                <a:noFill/>
              </a:ln>
              <a:solidFill>
                <a:prstClr val="black"/>
              </a:solidFill>
              <a:effectLst/>
              <a:uLnTx/>
              <a:uFillTx/>
              <a:latin typeface="Calibri"/>
              <a:ea typeface="ＭＳ Ｐゴシック" pitchFamily="34" charset="-128"/>
              <a:cs typeface="Arial"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MX" sz="1200" b="0" i="0" u="none" strike="noStrike" kern="1200" cap="none" spc="0" normalizeH="0" baseline="0" noProof="0" dirty="0">
                <a:ln>
                  <a:noFill/>
                </a:ln>
                <a:solidFill>
                  <a:prstClr val="black"/>
                </a:solidFill>
                <a:effectLst/>
                <a:uLnTx/>
                <a:uFillTx/>
                <a:latin typeface="Calibri"/>
                <a:ea typeface="+mn-ea"/>
                <a:cs typeface="+mn-cs"/>
              </a:rPr>
              <a:t>La sentencia del ejemplo posee 2 condiciones, una con la cláusula WHERE y la otra con la cláusula HAVING. La información que muestra es </a:t>
            </a:r>
            <a:r>
              <a:rPr kumimoji="0" lang="es-CL" sz="1200" b="0" i="0" u="none" strike="noStrike" kern="1200" cap="none" spc="0" normalizeH="0" baseline="0" noProof="0" dirty="0">
                <a:ln>
                  <a:noFill/>
                </a:ln>
                <a:solidFill>
                  <a:prstClr val="black"/>
                </a:solidFill>
                <a:effectLst/>
                <a:uLnTx/>
                <a:uFillTx/>
                <a:latin typeface="Calibri"/>
                <a:ea typeface="+mn-ea"/>
                <a:cs typeface="+mn-cs"/>
              </a:rPr>
              <a:t>el nombre del departamento y el total de empleados cuyo jefe sea 149 o 100 y en los que trabajen menos de 5 empleados</a:t>
            </a:r>
            <a:endParaRPr kumimoji="0" lang="es-CL" sz="1200" b="0" i="0" u="none" strike="noStrike" kern="1200" cap="none" spc="0" normalizeH="0" baseline="0" noProof="0" dirty="0">
              <a:ln>
                <a:noFill/>
              </a:ln>
              <a:solidFill>
                <a:prstClr val="black"/>
              </a:solidFill>
              <a:effectLst/>
              <a:uLnTx/>
              <a:uFillTx/>
              <a:latin typeface="Calibri"/>
              <a:ea typeface="ＭＳ Ｐゴシック" pitchFamily="34" charset="-128"/>
              <a:cs typeface="Arial" pitchFamily="34" charset="0"/>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endParaRPr>
          </a:p>
        </p:txBody>
      </p:sp>
    </p:spTree>
    <p:extLst>
      <p:ext uri="{BB962C8B-B14F-4D97-AF65-F5344CB8AC3E}">
        <p14:creationId xmlns:p14="http://schemas.microsoft.com/office/powerpoint/2010/main" val="1567368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1" fontAlgn="base" latinLnBrk="0" hangingPunct="1">
              <a:lnSpc>
                <a:spcPct val="90000"/>
              </a:lnSpc>
              <a:spcBef>
                <a:spcPct val="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Obteniendo Datos de Múltiples Tablas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 veces es necesario utilizar datos que existen en diferentes tablas como es el caso del informe que se muestra en el ejemplo:</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identificación del empleado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employee_id</a:t>
            </a:r>
            <a:r>
              <a:rPr kumimoji="0" lang="es-CL" sz="1200" b="0" i="0" u="none" strike="noStrike" kern="1200" cap="none" spc="0" normalizeH="0" baseline="0" noProof="0" dirty="0">
                <a:ln>
                  <a:noFill/>
                </a:ln>
                <a:solidFill>
                  <a:prstClr val="black"/>
                </a:solidFill>
                <a:effectLst/>
                <a:uLnTx/>
                <a:uFillTx/>
                <a:latin typeface="Calibri"/>
                <a:ea typeface="+mn-ea"/>
                <a:cs typeface="+mn-cs"/>
              </a:rPr>
              <a:t>),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primer_nombre</a:t>
            </a:r>
            <a:r>
              <a:rPr kumimoji="0" lang="es-CL" sz="1200" b="0" i="0" u="none" strike="noStrike" kern="1200" cap="none" spc="0" normalizeH="0" baseline="0" noProof="0" dirty="0">
                <a:ln>
                  <a:noFill/>
                </a:ln>
                <a:solidFill>
                  <a:prstClr val="black"/>
                </a:solidFill>
                <a:effectLst/>
                <a:uLnTx/>
                <a:uFillTx/>
                <a:latin typeface="Calibri"/>
                <a:ea typeface="+mn-ea"/>
                <a:cs typeface="+mn-cs"/>
              </a:rPr>
              <a:t> del empleado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first_name</a:t>
            </a:r>
            <a:r>
              <a:rPr kumimoji="0" lang="es-CL" sz="1200" b="0" i="0" u="none" strike="noStrike" kern="1200" cap="none" spc="0" normalizeH="0" baseline="0" noProof="0" dirty="0">
                <a:ln>
                  <a:noFill/>
                </a:ln>
                <a:solidFill>
                  <a:prstClr val="black"/>
                </a:solidFill>
                <a:effectLst/>
                <a:uLnTx/>
                <a:uFillTx/>
                <a:latin typeface="Calibri"/>
                <a:ea typeface="+mn-ea"/>
                <a:cs typeface="+mn-cs"/>
              </a:rPr>
              <a:t>) y apellido del empleado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last_name</a:t>
            </a:r>
            <a:r>
              <a:rPr kumimoji="0" lang="es-CL" sz="1200" b="0" i="0" u="none" strike="noStrike" kern="1200" cap="none" spc="0" normalizeH="0" baseline="0" noProof="0" dirty="0">
                <a:ln>
                  <a:noFill/>
                </a:ln>
                <a:solidFill>
                  <a:prstClr val="black"/>
                </a:solidFill>
                <a:effectLst/>
                <a:uLnTx/>
                <a:uFillTx/>
                <a:latin typeface="Calibri"/>
                <a:ea typeface="+mn-ea"/>
                <a:cs typeface="+mn-cs"/>
              </a:rPr>
              <a:t>) se encuentran en la tabla EMPLOYEES.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identificación del departamento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se encuentra en ambas tablas EMPLOYEES y DEPARTMENTS.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nombre del departamento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department_name</a:t>
            </a:r>
            <a:r>
              <a:rPr kumimoji="0" lang="es-CL" sz="1200" b="0" i="0" u="none" strike="noStrike" kern="1200" cap="none" spc="0" normalizeH="0" baseline="0" noProof="0" dirty="0">
                <a:ln>
                  <a:noFill/>
                </a:ln>
                <a:solidFill>
                  <a:prstClr val="black"/>
                </a:solidFill>
                <a:effectLst/>
                <a:uLnTx/>
                <a:uFillTx/>
                <a:latin typeface="Calibri"/>
                <a:ea typeface="+mn-ea"/>
                <a:cs typeface="+mn-cs"/>
              </a:rPr>
              <a:t>) se encuentra en la tabla DEPARTMENTS.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Por lo tanto, para poder obtener el informe del ejemplo la sentencia SELECT requiere usar más de una tabla. El tener que usar más de una tabla para obtener los datos es lo que se conoce como JOIN DE TABLAS, asociar tablas o unir tablas. </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JOIN se basa en una columna que sirve de nexo entre las tablas. En la mayoría de los casos, este tipo de unión implica que la columna en una de las tablas es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de Clave Primaria (PRIMARY KEY) y en la otra tabla la columna es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de Clave Foránea (FOREIGN KEY). </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¿Y cómo surgen estas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Constraints</a:t>
            </a:r>
            <a:r>
              <a:rPr kumimoji="0" lang="es-CL" sz="1200" b="0" i="0" u="none" strike="noStrike" kern="1200" cap="none" spc="0" normalizeH="0" baseline="0" noProof="0" dirty="0">
                <a:ln>
                  <a:noFill/>
                </a:ln>
                <a:solidFill>
                  <a:prstClr val="black"/>
                </a:solidFill>
                <a:effectLst/>
                <a:uLnTx/>
                <a:uFillTx/>
                <a:latin typeface="Calibri"/>
                <a:ea typeface="+mn-ea"/>
                <a:cs typeface="+mn-cs"/>
              </a:rPr>
              <a:t> en las tablas? Para esto recordemos algunos conceptos de Modelamiento de Base de Datos </a:t>
            </a: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29558715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1" fontAlgn="base" latinLnBrk="0" hangingPunct="1">
              <a:lnSpc>
                <a:spcPct val="90000"/>
              </a:lnSpc>
              <a:spcBef>
                <a:spcPct val="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Obteniendo Datos de Múltiples Tablas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JOIN se basa en una columna que sirve de nexo entre las tablas. En la mayoría de los casos, este tipo de unión implica que la columna en una de las tablas es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de Clave Primaria (PRIMARY KEY) y en la otra tabla la columna es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de Clave Foránea (FOREIGN KEY).</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¿Y cómo surgieron estas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Constraints</a:t>
            </a:r>
            <a:r>
              <a:rPr kumimoji="0" lang="es-CL" sz="1200" b="0" i="0" u="none" strike="noStrike" kern="1200" cap="none" spc="0" normalizeH="0" baseline="0" noProof="0" dirty="0">
                <a:ln>
                  <a:noFill/>
                </a:ln>
                <a:solidFill>
                  <a:prstClr val="black"/>
                </a:solidFill>
                <a:effectLst/>
                <a:uLnTx/>
                <a:uFillTx/>
                <a:latin typeface="Calibri"/>
                <a:ea typeface="+mn-ea"/>
                <a:cs typeface="+mn-cs"/>
              </a:rPr>
              <a:t> en las tablas?. Para esto recordemos algunos conceptos de Modelamiento de Base de Datos:</a:t>
            </a:r>
          </a:p>
          <a:p>
            <a:pPr marL="0" marR="0" lvl="0" indent="0" algn="just"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Modelo Entidad Relación (Modelo Conceptual):</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Se definen las Entidades EMPLOYEES y DEPARTAMENTS.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Por cada Entidad se describen sus atributos incluyendo su opcional u obligatoriedad y el tipo de datos que posteriormente iba a almacenar.</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 cada Entidad se le debe definir su Identificador Único. En este caso, el Identificador Único de la Entidad EMPLOYEES es el atributo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employee_id</a:t>
            </a:r>
            <a:r>
              <a:rPr kumimoji="0" lang="es-CL" sz="1200" b="0" i="0" u="none" strike="noStrike" kern="1200" cap="none" spc="0" normalizeH="0" baseline="0" noProof="0" dirty="0">
                <a:ln>
                  <a:noFill/>
                </a:ln>
                <a:solidFill>
                  <a:prstClr val="black"/>
                </a:solidFill>
                <a:effectLst/>
                <a:uLnTx/>
                <a:uFillTx/>
                <a:latin typeface="Calibri"/>
                <a:ea typeface="+mn-ea"/>
                <a:cs typeface="+mn-cs"/>
              </a:rPr>
              <a:t> y el Identificador Único de la Entidad DEPARTMENTS es el atributo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departmento_id</a:t>
            </a:r>
            <a:r>
              <a:rPr kumimoji="0" lang="es-CL" sz="1200" b="0" i="0" u="none" strike="noStrike" kern="1200" cap="none" spc="0" normalizeH="0" baseline="0" noProof="0" dirty="0">
                <a:ln>
                  <a:noFill/>
                </a:ln>
                <a:solidFill>
                  <a:prstClr val="black"/>
                </a:solidFill>
                <a:effectLst/>
                <a:uLnTx/>
                <a:uFillTx/>
                <a:latin typeface="Calibri"/>
                <a:ea typeface="+mn-ea"/>
                <a:cs typeface="+mn-cs"/>
              </a:rPr>
              <a:t>.</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Finalmente se relacional las Entidades indicando la cardinalidad mínima y máxima. Así decimos que: </a:t>
            </a:r>
          </a:p>
          <a:p>
            <a:pPr marL="628650" marR="0" lvl="1"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un departamento pueden trabajar uno o muchos empleados.</a:t>
            </a:r>
          </a:p>
          <a:p>
            <a:pPr marL="628650" marR="0" lvl="1"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Un empleado debe trabajar en un departamento.</a:t>
            </a: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4133068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1" fontAlgn="base" latinLnBrk="0" hangingPunct="1">
              <a:lnSpc>
                <a:spcPct val="90000"/>
              </a:lnSpc>
              <a:spcBef>
                <a:spcPct val="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Obteniendo Datos de Múltiples Tablas</a:t>
            </a:r>
          </a:p>
          <a:p>
            <a:pPr marL="0" marR="0" lvl="0" indent="0" algn="just"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Al transformar el Modelo Conceptual al Modelo Relacional:</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Las Entidades EMPLOYEES y DEPARTAMENTS se transforman en RELACIONES O TABLAS. Por lo tanto, en este Modelo existen las tablas EMPLOYEES y DEPARTAMENTS.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Los Atributos de las Entidades EMPLOYESS y DEPARTMENTS se transformas en los atributos o columnas de las RELACIONES o TABLAS EMPLOYEES y DEPARTAMENTS.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Identificador Único de las Entidades EMPLOYEES y DEPARTAMENTS se transforman en las CLAVES PRIMARIAS de las RELACIONES o TABLAS EMPLOYEES y DEPARTAMENTS.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Al existir una relación 1:M (uno a muchos) entre las Entidades EMPLOYEES y DEPARTMENTS, en el Modelo Relacional significa que la columna de la Clave Primaria de la tabla DEPARTMENTS se copia a la  tabla EMPLEOYEES y que quedan como columna de CLAVE FORÁNEA. </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Al existir una relación de 1:M (uno a muchos) entre la misma Entidad EMPLOYEES, la columna de Clave Primaria de EMPLOYEES se copia en la misma tabla como columna de Clave Foránea. Pero como no puede haber dos columnas con el mismo nombre, a la columna de Clave Foránea se le modifica el nombre 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manager_id</a:t>
            </a:r>
            <a:r>
              <a:rPr kumimoji="0" lang="es-CL" sz="1200" b="0" i="0" u="none" strike="noStrike" kern="1200" cap="none" spc="0" normalizeH="0" baseline="0" noProof="0" dirty="0">
                <a:ln>
                  <a:noFill/>
                </a:ln>
                <a:solidFill>
                  <a:prstClr val="black"/>
                </a:solidFill>
                <a:effectLst/>
                <a:uLnTx/>
                <a:uFillTx/>
                <a:latin typeface="Calibri"/>
                <a:ea typeface="+mn-ea"/>
                <a:cs typeface="+mn-cs"/>
              </a:rPr>
              <a:t>. </a:t>
            </a:r>
            <a:endPar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5585275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1" fontAlgn="base" latinLnBrk="0" hangingPunct="1">
              <a:lnSpc>
                <a:spcPct val="90000"/>
              </a:lnSpc>
              <a:spcBef>
                <a:spcPct val="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Obteniendo Datos de Múltiples Tablas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Finalmente al implementar el Modelo Relacional en la Base de Datos: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 las Claves Primarias del Modelo Relacional se les crea un tipo de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PRIMARY KEY.</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 las Clave Foránea del Modelo Relacional se les crear un tipo de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FOREING KEY.</a:t>
            </a:r>
          </a:p>
          <a:p>
            <a:pPr marL="0" marR="0" lvl="0" indent="0" algn="just"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de Clave Foránea es la que permite cumplir con uno de los fundamentos de una Base de Datos Relacional que es asegurar la Integridad Referencial de los Datos.  Esto significa que no se puede insertar un valor en una columna definida como Clave Foránea si ese valor no existe antes en la tabla en donde esa columna es la Clave Primaria.  Tampoco se puede eliminar una Clave Primaria en una tabla si en la otra tabla existen filas asociadas a esa Clave Primaria.</a:t>
            </a:r>
          </a:p>
          <a:p>
            <a:pPr marL="0" marR="0" lvl="0" indent="0" algn="l" defTabSz="914400" rtl="0" eaLnBrk="1" fontAlgn="base" latinLnBrk="0" hangingPunct="1">
              <a:lnSpc>
                <a:spcPct val="90000"/>
              </a:lnSpc>
              <a:spcBef>
                <a:spcPct val="0"/>
              </a:spcBef>
              <a:spcAft>
                <a:spcPct val="0"/>
              </a:spcAft>
              <a:buClrTx/>
              <a:buSzTx/>
              <a:buFontTx/>
              <a:buNone/>
              <a:tabLst/>
              <a:defRPr/>
            </a:pP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6009051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1" fontAlgn="base" latinLnBrk="0" hangingPunct="1">
              <a:lnSpc>
                <a:spcPct val="90000"/>
              </a:lnSpc>
              <a:spcBef>
                <a:spcPct val="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pitchFamily="34" charset="0"/>
              </a:rPr>
              <a:t>Obteniendo Datos de Múltiples Tablas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Por lo tanto, la respuesta a la pregunta planteado de cómo obtener el nombre del departamento en el que trabajan los empleados, es que se requiere UNIR las tablas EMPLOYEES y DEPARTAMENTS a través de alguna columna que en ambas tablas almacenen el mismo valor y esta columna es DEPARTMENT_ID que en la tabla DEPARTMENTS es la Clave Primaria (PRIMARY KEY) y en la tabla EMPLOYEES es Clave Foránea (FOREIGN KEY).</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UNION entre ambas tablas debe ser un EQUIJOIN o una unión de igualdad, es decir, los valores de la columna DEPARTMENT_ID de ambas tablas deben ser iguales para que la fila se visualice. En otras las filas se muestran cuando, en este caso, la identificación del departamento existen en ambas tablas.</a:t>
            </a:r>
            <a:endParaRPr kumimoji="0" lang="es-CL" sz="1200" b="0" i="0" u="none" strike="noStrike" kern="1200" cap="none" spc="0" normalizeH="0" baseline="0" noProof="0" dirty="0">
              <a:ln>
                <a:noFill/>
              </a:ln>
              <a:solidFill>
                <a:prstClr val="black"/>
              </a:solidFill>
              <a:effectLst/>
              <a:uLnTx/>
              <a:uFillTx/>
              <a:latin typeface="Calibri"/>
              <a:ea typeface="+mn-ea"/>
              <a:cs typeface="Arial" pitchFamily="34"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9319830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charset="0"/>
              </a:rPr>
              <a:t>Tipos de JOIN</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srgbClr val="C00000"/>
                </a:solidFill>
                <a:effectLst/>
                <a:uLnTx/>
                <a:uFillTx/>
                <a:latin typeface="Calibri"/>
                <a:ea typeface="+mn-ea"/>
                <a:cs typeface="Arial" charset="0"/>
              </a:rPr>
              <a:t>INNER JOIN o Combinación Interna:</a:t>
            </a:r>
            <a:r>
              <a:rPr kumimoji="0" lang="es-CL" sz="1200" b="0" i="0" u="none" strike="noStrike" kern="1200" cap="none" spc="0" normalizeH="0" baseline="0" noProof="0" dirty="0">
                <a:ln>
                  <a:noFill/>
                </a:ln>
                <a:solidFill>
                  <a:srgbClr val="C00000"/>
                </a:solidFill>
                <a:effectLst/>
                <a:uLnTx/>
                <a:uFillTx/>
                <a:latin typeface="Calibri"/>
                <a:ea typeface="+mn-ea"/>
                <a:cs typeface="Arial" charset="0"/>
              </a:rPr>
              <a:t> es un EQUIJOIN que retorna sólo las filas que tienen </a:t>
            </a:r>
            <a:r>
              <a:rPr kumimoji="0" lang="es-CL" sz="1200" b="0" i="0" u="none" strike="noStrike" kern="1200" cap="none" spc="0" normalizeH="0" baseline="0" noProof="0" dirty="0">
                <a:ln>
                  <a:noFill/>
                </a:ln>
                <a:solidFill>
                  <a:prstClr val="black"/>
                </a:solidFill>
                <a:effectLst/>
                <a:uLnTx/>
                <a:uFillTx/>
                <a:latin typeface="Calibri"/>
                <a:ea typeface="+mn-ea"/>
                <a:cs typeface="+mn-cs"/>
              </a:rPr>
              <a:t>valores idénticos en las columnas que se comparan para unir ambas tablas. En otras palabras, aquellas filas cuyo valor de la columna que se compara existe en las dos tablas.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SELF JOIN:</a:t>
            </a:r>
            <a:r>
              <a:rPr kumimoji="0" lang="es-CL" sz="1200" b="0" i="0" u="none" strike="noStrike" kern="1200" cap="none" spc="0" normalizeH="0" baseline="0" noProof="0" dirty="0">
                <a:ln>
                  <a:noFill/>
                </a:ln>
                <a:solidFill>
                  <a:prstClr val="black"/>
                </a:solidFill>
                <a:effectLst/>
                <a:uLnTx/>
                <a:uFillTx/>
                <a:latin typeface="Calibri"/>
                <a:ea typeface="+mn-ea"/>
                <a:cs typeface="+mn-cs"/>
              </a:rPr>
              <a:t> es un EQUIJOIN es una unión sobre la misma tabla. Se deben diferencias ambas tablas usando ALIAS de tablas.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OUTER JOIN o Combinación Externa:</a:t>
            </a:r>
            <a:r>
              <a:rPr kumimoji="0" lang="es-CL" sz="1200" b="0" i="0" u="none" strike="noStrike" kern="1200" cap="none" spc="0" normalizeH="0" baseline="0" noProof="0" dirty="0">
                <a:ln>
                  <a:noFill/>
                </a:ln>
                <a:solidFill>
                  <a:prstClr val="black"/>
                </a:solidFill>
                <a:effectLst/>
                <a:uLnTx/>
                <a:uFillTx/>
                <a:latin typeface="Calibri"/>
                <a:ea typeface="+mn-ea"/>
                <a:cs typeface="+mn-cs"/>
              </a:rPr>
              <a:t>  es un EQUIJOIN que retorna las filas que tienen valores idénticos en las columnas que se comparan para unir ambas tablas y además retorna las filas de una tabla aunque éstas no tengan correspondencia de valor en la columna de comparación con la otra tabla.</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NONEQUIJOIN: </a:t>
            </a:r>
            <a:r>
              <a:rPr kumimoji="0" lang="es-CL" sz="1200" b="0" i="0" u="none" strike="noStrike" kern="1200" cap="none" spc="0" normalizeH="0" baseline="0" noProof="0" dirty="0">
                <a:ln>
                  <a:noFill/>
                </a:ln>
                <a:solidFill>
                  <a:prstClr val="black"/>
                </a:solidFill>
                <a:effectLst/>
                <a:uLnTx/>
                <a:uFillTx/>
                <a:latin typeface="Calibri"/>
                <a:ea typeface="+mn-ea"/>
                <a:cs typeface="+mn-cs"/>
              </a:rPr>
              <a:t>es combinación interna que utiliza un operador de comparación distinto al igual (=) para unir las dos tablas como por ejemplo: &lt; (menor que),&gt; (mayor que), &lt;&gt; (distinto a), BETWEEN (entre), etc. </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CROSS JOIN:</a:t>
            </a:r>
            <a:r>
              <a:rPr kumimoji="0" lang="es-CL" sz="1200" b="0" i="0" u="none" strike="noStrike" kern="1200" cap="none" spc="0" normalizeH="0" baseline="0" noProof="0" dirty="0">
                <a:ln>
                  <a:noFill/>
                </a:ln>
                <a:solidFill>
                  <a:prstClr val="black"/>
                </a:solidFill>
                <a:effectLst/>
                <a:uLnTx/>
                <a:uFillTx/>
                <a:latin typeface="Calibri"/>
                <a:ea typeface="+mn-ea"/>
                <a:cs typeface="+mn-cs"/>
              </a:rPr>
              <a:t>  retorna todas las filas de todas las tablas implicadas en la unión. En otras palabras retorna el total de filas de la primera tabla multiplicadas por el total de filas de la segunda tabla (conocido como producto cartesiano).</a:t>
            </a:r>
            <a:endParaRPr kumimoji="0" lang="es-MX" sz="1200" b="1" i="0" u="none" strike="noStrike" kern="1200" cap="none" spc="0" normalizeH="0" baseline="0" noProof="0" dirty="0">
              <a:ln>
                <a:noFill/>
              </a:ln>
              <a:solidFill>
                <a:srgbClr val="C00000"/>
              </a:solidFill>
              <a:effectLst/>
              <a:uLnTx/>
              <a:uFillTx/>
              <a:latin typeface="Arial" charset="0"/>
              <a:ea typeface="+mn-ea"/>
              <a:cs typeface="Arial"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26810507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charset="0"/>
              </a:rPr>
              <a:t>Cualificando Columnas en un JOIN</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Cuando se unen dos o más tablas, se necesita cualificar (o calificar) los nombres de las columnas con el nombre de la tabla para evitar la ambigüedad. Sin los prefijos de tabla cuando en la lista de la cláusula SELECT se desea mostrar una columna que existe en ambas tablas se debe añadir el prefijo de la tabla para indicarle en forma explícita a la base de datos desde que tabla debe obtener la columna.</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Si no hay nombres de columna comunes entre las dos tablas no hay necesidad de calificar las columnas, pero, utilizando el prefijo de la tabla mejora el rendimiento de la consulta, ya que le dice al servidor de Oracle exactamente dónde encontrar las columnas. Sin embargo, calificar nombres de columna con los nombres de tabla puede requerir mucho tiempo de proceso, sobre todo si los nombres de tabla son largos. En su lugar, puede utilizar ALIAS DE TABLAS. </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Un alias de tabla es un nombre lógico que se le asigna a la tabla. Los alias de tabla ayudan a mantener el código SQL más pequeño, por lo tanto, usan menos memoria de la base de datos.</a:t>
            </a:r>
            <a:endParaRPr kumimoji="0" lang="es-MX" sz="1200" b="0" i="0" u="none" strike="noStrike" kern="1200" cap="none" spc="0" normalizeH="0" baseline="0" noProof="0" dirty="0">
              <a:ln>
                <a:noFill/>
              </a:ln>
              <a:solidFill>
                <a:prstClr val="black"/>
              </a:solidFill>
              <a:effectLst/>
              <a:uLnTx/>
              <a:uFillTx/>
              <a:latin typeface="Arial" charset="0"/>
              <a:ea typeface="+mn-ea"/>
              <a:cs typeface="Arial" charset="0"/>
            </a:endParaRPr>
          </a:p>
          <a:p>
            <a:pPr marL="0" indent="0" algn="just">
              <a:buNone/>
            </a:pP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35025071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userDrawn="1">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flipH="1">
            <a:off x="-1" y="0"/>
            <a:ext cx="4629587" cy="6858000"/>
          </a:xfrm>
          <a:custGeom>
            <a:avLst/>
            <a:gdLst/>
            <a:ahLst/>
            <a:cxnLst/>
            <a:rect l="l" t="t" r="r" b="b"/>
            <a:pathLst>
              <a:path w="6172782" h="6858000" extrusionOk="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1" name="Google Shape;11;p2"/>
          <p:cNvPicPr preferRelativeResize="0"/>
          <p:nvPr/>
        </p:nvPicPr>
        <p:blipFill rotWithShape="1">
          <a:blip r:embed="rId2">
            <a:alphaModFix/>
          </a:blip>
          <a:srcRect/>
          <a:stretch/>
        </p:blipFill>
        <p:spPr>
          <a:xfrm>
            <a:off x="20" y="11958"/>
            <a:ext cx="4518116" cy="6840855"/>
          </a:xfrm>
          <a:custGeom>
            <a:avLst/>
            <a:gdLst/>
            <a:ahLst/>
            <a:cxnLst/>
            <a:rect l="l" t="t" r="r" b="b"/>
            <a:pathLst>
              <a:path w="6024154" h="6858000" extrusionOk="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ln>
            <a:noFill/>
          </a:ln>
        </p:spPr>
      </p:pic>
      <p:pic>
        <p:nvPicPr>
          <p:cNvPr id="12" name="Google Shape;12;p2"/>
          <p:cNvPicPr preferRelativeResize="0"/>
          <p:nvPr/>
        </p:nvPicPr>
        <p:blipFill rotWithShape="1">
          <a:blip r:embed="rId3">
            <a:alphaModFix/>
          </a:blip>
          <a:srcRect/>
          <a:stretch/>
        </p:blipFill>
        <p:spPr>
          <a:xfrm>
            <a:off x="5190123" y="212270"/>
            <a:ext cx="3748263" cy="586221"/>
          </a:xfrm>
          <a:prstGeom prst="rect">
            <a:avLst/>
          </a:prstGeom>
          <a:noFill/>
          <a:ln>
            <a:noFill/>
          </a:ln>
        </p:spPr>
      </p:pic>
      <p:sp>
        <p:nvSpPr>
          <p:cNvPr id="14" name="Google Shape;14;p2"/>
          <p:cNvSpPr txBox="1">
            <a:spLocks noGrp="1"/>
          </p:cNvSpPr>
          <p:nvPr>
            <p:ph type="subTitle" idx="1"/>
          </p:nvPr>
        </p:nvSpPr>
        <p:spPr>
          <a:xfrm>
            <a:off x="5284700" y="5620875"/>
            <a:ext cx="3603900" cy="873900"/>
          </a:xfrm>
          <a:prstGeom prst="rect">
            <a:avLst/>
          </a:prstGeom>
          <a:solidFill>
            <a:srgbClr val="DE3075"/>
          </a:solidFill>
          <a:ln>
            <a:noFill/>
          </a:ln>
        </p:spPr>
        <p:txBody>
          <a:bodyPr spcFirstLastPara="1" wrap="square" lIns="91425" tIns="0" rIns="182875" bIns="0" anchor="t" anchorCtr="0">
            <a:noAutofit/>
          </a:bodyPr>
          <a:lstStyle>
            <a:lvl1pPr lvl="0" algn="r" rtl="0">
              <a:spcBef>
                <a:spcPts val="1000"/>
              </a:spcBef>
              <a:spcAft>
                <a:spcPts val="0"/>
              </a:spcAft>
              <a:buNone/>
              <a:defRPr sz="4800" b="1">
                <a:solidFill>
                  <a:srgbClr val="FFFFFF"/>
                </a:solidFill>
                <a:latin typeface="Calibri" panose="020F0502020204030204" pitchFamily="34" charset="0"/>
                <a:cs typeface="Calibri" panose="020F0502020204030204" pitchFamily="34" charset="0"/>
              </a:defRPr>
            </a:lvl1pPr>
            <a:lvl2pPr lvl="1" algn="r" rtl="0">
              <a:spcBef>
                <a:spcPts val="1000"/>
              </a:spcBef>
              <a:spcAft>
                <a:spcPts val="0"/>
              </a:spcAft>
              <a:buNone/>
              <a:defRPr sz="4800" b="1">
                <a:solidFill>
                  <a:srgbClr val="FFFFFF"/>
                </a:solidFill>
              </a:defRPr>
            </a:lvl2pPr>
            <a:lvl3pPr lvl="2" algn="r" rtl="0">
              <a:spcBef>
                <a:spcPts val="1000"/>
              </a:spcBef>
              <a:spcAft>
                <a:spcPts val="0"/>
              </a:spcAft>
              <a:buNone/>
              <a:defRPr sz="4800" b="1">
                <a:solidFill>
                  <a:srgbClr val="FFFFFF"/>
                </a:solidFill>
              </a:defRPr>
            </a:lvl3pPr>
            <a:lvl4pPr lvl="3" algn="r" rtl="0">
              <a:spcBef>
                <a:spcPts val="1000"/>
              </a:spcBef>
              <a:spcAft>
                <a:spcPts val="0"/>
              </a:spcAft>
              <a:buNone/>
              <a:defRPr sz="4800" b="1">
                <a:solidFill>
                  <a:srgbClr val="FFFFFF"/>
                </a:solidFill>
              </a:defRPr>
            </a:lvl4pPr>
            <a:lvl5pPr lvl="4" algn="r" rtl="0">
              <a:spcBef>
                <a:spcPts val="1000"/>
              </a:spcBef>
              <a:spcAft>
                <a:spcPts val="0"/>
              </a:spcAft>
              <a:buNone/>
              <a:defRPr sz="4800" b="1">
                <a:solidFill>
                  <a:srgbClr val="FFFFFF"/>
                </a:solidFill>
              </a:defRPr>
            </a:lvl5pPr>
            <a:lvl6pPr lvl="5" algn="r" rtl="0">
              <a:spcBef>
                <a:spcPts val="1000"/>
              </a:spcBef>
              <a:spcAft>
                <a:spcPts val="0"/>
              </a:spcAft>
              <a:buNone/>
              <a:defRPr sz="4800" b="1">
                <a:solidFill>
                  <a:srgbClr val="FFFFFF"/>
                </a:solidFill>
              </a:defRPr>
            </a:lvl6pPr>
            <a:lvl7pPr lvl="6" algn="r" rtl="0">
              <a:spcBef>
                <a:spcPts val="1000"/>
              </a:spcBef>
              <a:spcAft>
                <a:spcPts val="0"/>
              </a:spcAft>
              <a:buNone/>
              <a:defRPr sz="4800" b="1">
                <a:solidFill>
                  <a:srgbClr val="FFFFFF"/>
                </a:solidFill>
              </a:defRPr>
            </a:lvl7pPr>
            <a:lvl8pPr lvl="7" algn="r" rtl="0">
              <a:spcBef>
                <a:spcPts val="1000"/>
              </a:spcBef>
              <a:spcAft>
                <a:spcPts val="0"/>
              </a:spcAft>
              <a:buNone/>
              <a:defRPr sz="4800" b="1">
                <a:solidFill>
                  <a:srgbClr val="FFFFFF"/>
                </a:solidFill>
              </a:defRPr>
            </a:lvl8pPr>
            <a:lvl9pPr lvl="8" algn="r" rtl="0">
              <a:spcBef>
                <a:spcPts val="1000"/>
              </a:spcBef>
              <a:spcAft>
                <a:spcPts val="0"/>
              </a:spcAft>
              <a:buNone/>
              <a:defRPr sz="4800" b="1">
                <a:solidFill>
                  <a:srgbClr val="FFFFFF"/>
                </a:solidFill>
              </a:defRPr>
            </a:lvl9pPr>
          </a:lstStyle>
          <a:p>
            <a:endParaRPr/>
          </a:p>
        </p:txBody>
      </p:sp>
      <p:sp>
        <p:nvSpPr>
          <p:cNvPr id="7" name="Google Shape;13;p2">
            <a:extLst>
              <a:ext uri="{FF2B5EF4-FFF2-40B4-BE49-F238E27FC236}">
                <a16:creationId xmlns:a16="http://schemas.microsoft.com/office/drawing/2014/main" xmlns="" id="{64854533-8DCC-1C49-8946-547AD8D471A7}"/>
              </a:ext>
            </a:extLst>
          </p:cNvPr>
          <p:cNvSpPr txBox="1">
            <a:spLocks noGrp="1"/>
          </p:cNvSpPr>
          <p:nvPr>
            <p:ph type="title"/>
          </p:nvPr>
        </p:nvSpPr>
        <p:spPr>
          <a:xfrm>
            <a:off x="3993775" y="2487700"/>
            <a:ext cx="4894800" cy="2891100"/>
          </a:xfrm>
          <a:prstGeom prst="rect">
            <a:avLst/>
          </a:prstGeom>
        </p:spPr>
        <p:txBody>
          <a:bodyPr spcFirstLastPara="1" wrap="square" lIns="91425" tIns="45700" rIns="91425" bIns="45700" anchor="b" anchorCtr="0">
            <a:noAutofit/>
          </a:bodyPr>
          <a:lstStyle>
            <a:lvl1pPr lvl="0" algn="r" rtl="0">
              <a:spcBef>
                <a:spcPts val="0"/>
              </a:spcBef>
              <a:spcAft>
                <a:spcPts val="0"/>
              </a:spcAft>
              <a:buNone/>
              <a:defRPr sz="6600">
                <a:latin typeface="Calibri" panose="020F0502020204030204" pitchFamily="34" charset="0"/>
                <a:cs typeface="Calibri" panose="020F0502020204030204" pitchFamily="34" charset="0"/>
              </a:defRPr>
            </a:lvl1pPr>
            <a:lvl2pPr lvl="1" algn="r" rtl="0">
              <a:spcBef>
                <a:spcPts val="0"/>
              </a:spcBef>
              <a:spcAft>
                <a:spcPts val="0"/>
              </a:spcAft>
              <a:buNone/>
              <a:defRPr sz="5600"/>
            </a:lvl2pPr>
            <a:lvl3pPr lvl="2" algn="r" rtl="0">
              <a:spcBef>
                <a:spcPts val="0"/>
              </a:spcBef>
              <a:spcAft>
                <a:spcPts val="0"/>
              </a:spcAft>
              <a:buNone/>
              <a:defRPr sz="5600"/>
            </a:lvl3pPr>
            <a:lvl4pPr lvl="3" algn="r" rtl="0">
              <a:spcBef>
                <a:spcPts val="0"/>
              </a:spcBef>
              <a:spcAft>
                <a:spcPts val="0"/>
              </a:spcAft>
              <a:buNone/>
              <a:defRPr sz="5600"/>
            </a:lvl4pPr>
            <a:lvl5pPr lvl="4" algn="r" rtl="0">
              <a:spcBef>
                <a:spcPts val="0"/>
              </a:spcBef>
              <a:spcAft>
                <a:spcPts val="0"/>
              </a:spcAft>
              <a:buNone/>
              <a:defRPr sz="5600"/>
            </a:lvl5pPr>
            <a:lvl6pPr lvl="5" algn="r" rtl="0">
              <a:spcBef>
                <a:spcPts val="0"/>
              </a:spcBef>
              <a:spcAft>
                <a:spcPts val="0"/>
              </a:spcAft>
              <a:buNone/>
              <a:defRPr sz="5600"/>
            </a:lvl6pPr>
            <a:lvl7pPr lvl="6" algn="r" rtl="0">
              <a:spcBef>
                <a:spcPts val="0"/>
              </a:spcBef>
              <a:spcAft>
                <a:spcPts val="0"/>
              </a:spcAft>
              <a:buNone/>
              <a:defRPr sz="5600"/>
            </a:lvl7pPr>
            <a:lvl8pPr lvl="7" algn="r" rtl="0">
              <a:spcBef>
                <a:spcPts val="0"/>
              </a:spcBef>
              <a:spcAft>
                <a:spcPts val="0"/>
              </a:spcAft>
              <a:buNone/>
              <a:defRPr sz="5600"/>
            </a:lvl8pPr>
            <a:lvl9pPr lvl="8" algn="r" rtl="0">
              <a:spcBef>
                <a:spcPts val="0"/>
              </a:spcBef>
              <a:spcAft>
                <a:spcPts val="0"/>
              </a:spcAft>
              <a:buNone/>
              <a:defRPr sz="5600"/>
            </a:lvl9pPr>
          </a:lstStyle>
          <a:p>
            <a:endParaRPr lang="es-ES_tradnl"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1">
  <p:cSld name="TITLE_4_1_1">
    <p:bg>
      <p:bgPr>
        <a:solidFill>
          <a:schemeClr val="dk2"/>
        </a:solidFill>
        <a:effectLst/>
      </p:bgPr>
    </p:bg>
    <p:spTree>
      <p:nvGrpSpPr>
        <p:cNvPr id="1" name="Shape 15"/>
        <p:cNvGrpSpPr/>
        <p:nvPr/>
      </p:nvGrpSpPr>
      <p:grpSpPr>
        <a:xfrm>
          <a:off x="0" y="0"/>
          <a:ext cx="0" cy="0"/>
          <a:chOff x="0" y="0"/>
          <a:chExt cx="0" cy="0"/>
        </a:xfrm>
      </p:grpSpPr>
      <p:pic>
        <p:nvPicPr>
          <p:cNvPr id="16" name="Google Shape;16;p3"/>
          <p:cNvPicPr preferRelativeResize="0"/>
          <p:nvPr/>
        </p:nvPicPr>
        <p:blipFill rotWithShape="1">
          <a:blip r:embed="rId2">
            <a:alphaModFix/>
          </a:blip>
          <a:srcRect/>
          <a:stretch/>
        </p:blipFill>
        <p:spPr>
          <a:xfrm>
            <a:off x="5177307" y="186298"/>
            <a:ext cx="3812148" cy="601304"/>
          </a:xfrm>
          <a:prstGeom prst="rect">
            <a:avLst/>
          </a:prstGeom>
          <a:noFill/>
          <a:ln>
            <a:noFill/>
          </a:ln>
        </p:spPr>
      </p:pic>
      <p:grpSp>
        <p:nvGrpSpPr>
          <p:cNvPr id="18" name="Google Shape;18;p3"/>
          <p:cNvGrpSpPr/>
          <p:nvPr/>
        </p:nvGrpSpPr>
        <p:grpSpPr>
          <a:xfrm>
            <a:off x="0" y="-124"/>
            <a:ext cx="4853665" cy="5740374"/>
            <a:chOff x="0" y="-126"/>
            <a:chExt cx="4554438" cy="5386482"/>
          </a:xfrm>
        </p:grpSpPr>
        <p:sp>
          <p:nvSpPr>
            <p:cNvPr id="19" name="Google Shape;19;p3"/>
            <p:cNvSpPr/>
            <p:nvPr/>
          </p:nvSpPr>
          <p:spPr>
            <a:xfrm rot="10800000" flipH="1">
              <a:off x="0" y="-126"/>
              <a:ext cx="4554438" cy="5386482"/>
            </a:xfrm>
            <a:custGeom>
              <a:avLst/>
              <a:gdLst/>
              <a:ahLst/>
              <a:cxnLst/>
              <a:rect l="l" t="t" r="r" b="b"/>
              <a:pathLst>
                <a:path w="5389868" h="6374535" extrusionOk="0">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rgbClr val="FFFFFF"/>
                </a:solidFill>
                <a:latin typeface="Calibri"/>
                <a:ea typeface="Calibri"/>
                <a:cs typeface="Calibri"/>
                <a:sym typeface="Calibri"/>
              </a:endParaRPr>
            </a:p>
          </p:txBody>
        </p:sp>
        <p:pic>
          <p:nvPicPr>
            <p:cNvPr id="20" name="Google Shape;20;p3" descr="Una caricatura de una ciudad&#10;&#10;Descripción generada automáticamente"/>
            <p:cNvPicPr preferRelativeResize="0"/>
            <p:nvPr/>
          </p:nvPicPr>
          <p:blipFill rotWithShape="1">
            <a:blip r:embed="rId3">
              <a:alphaModFix/>
            </a:blip>
            <a:srcRect l="9870" r="6482"/>
            <a:stretch/>
          </p:blipFill>
          <p:spPr>
            <a:xfrm>
              <a:off x="1" y="-1"/>
              <a:ext cx="4423169" cy="5247982"/>
            </a:xfrm>
            <a:custGeom>
              <a:avLst/>
              <a:gdLst/>
              <a:ahLst/>
              <a:cxnLst/>
              <a:rect l="l" t="t" r="r" b="b"/>
              <a:pathLst>
                <a:path w="5234519" h="6210629" extrusionOk="0">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grpSp>
      <p:sp>
        <p:nvSpPr>
          <p:cNvPr id="21" name="Google Shape;21;p3"/>
          <p:cNvSpPr txBox="1">
            <a:spLocks noGrp="1"/>
          </p:cNvSpPr>
          <p:nvPr>
            <p:ph type="title"/>
          </p:nvPr>
        </p:nvSpPr>
        <p:spPr>
          <a:xfrm>
            <a:off x="3004575" y="3476150"/>
            <a:ext cx="5995800" cy="1603200"/>
          </a:xfrm>
          <a:prstGeom prst="rect">
            <a:avLst/>
          </a:prstGeom>
          <a:solidFill>
            <a:srgbClr val="DE3075">
              <a:alpha val="64290"/>
            </a:srgbClr>
          </a:solidFill>
          <a:ln>
            <a:noFill/>
          </a:ln>
        </p:spPr>
        <p:txBody>
          <a:bodyPr spcFirstLastPara="1" wrap="square" lIns="91425" tIns="45700" rIns="91425" bIns="45700" anchor="t" anchorCtr="0">
            <a:noAutofit/>
          </a:bodyPr>
          <a:lstStyle>
            <a:lvl1pPr lvl="0" algn="r" rtl="0">
              <a:spcBef>
                <a:spcPts val="0"/>
              </a:spcBef>
              <a:spcAft>
                <a:spcPts val="0"/>
              </a:spcAft>
              <a:buNone/>
              <a:defRPr sz="5400">
                <a:latin typeface="Calibri" panose="020F0502020204030204" pitchFamily="34" charset="0"/>
                <a:cs typeface="Calibri" panose="020F0502020204030204" pitchFamily="34" charset="0"/>
              </a:defRPr>
            </a:lvl1pPr>
            <a:lvl2pPr lvl="1" algn="r" rtl="0">
              <a:spcBef>
                <a:spcPts val="0"/>
              </a:spcBef>
              <a:spcAft>
                <a:spcPts val="0"/>
              </a:spcAft>
              <a:buNone/>
              <a:defRPr sz="5400"/>
            </a:lvl2pPr>
            <a:lvl3pPr lvl="2" algn="r" rtl="0">
              <a:spcBef>
                <a:spcPts val="0"/>
              </a:spcBef>
              <a:spcAft>
                <a:spcPts val="0"/>
              </a:spcAft>
              <a:buNone/>
              <a:defRPr sz="5400"/>
            </a:lvl3pPr>
            <a:lvl4pPr lvl="3" algn="r" rtl="0">
              <a:spcBef>
                <a:spcPts val="0"/>
              </a:spcBef>
              <a:spcAft>
                <a:spcPts val="0"/>
              </a:spcAft>
              <a:buNone/>
              <a:defRPr sz="5400"/>
            </a:lvl4pPr>
            <a:lvl5pPr lvl="4" algn="r" rtl="0">
              <a:spcBef>
                <a:spcPts val="0"/>
              </a:spcBef>
              <a:spcAft>
                <a:spcPts val="0"/>
              </a:spcAft>
              <a:buNone/>
              <a:defRPr sz="5400"/>
            </a:lvl5pPr>
            <a:lvl6pPr lvl="5" algn="r" rtl="0">
              <a:spcBef>
                <a:spcPts val="0"/>
              </a:spcBef>
              <a:spcAft>
                <a:spcPts val="0"/>
              </a:spcAft>
              <a:buNone/>
              <a:defRPr sz="5400"/>
            </a:lvl6pPr>
            <a:lvl7pPr lvl="6" algn="r" rtl="0">
              <a:spcBef>
                <a:spcPts val="0"/>
              </a:spcBef>
              <a:spcAft>
                <a:spcPts val="0"/>
              </a:spcAft>
              <a:buNone/>
              <a:defRPr sz="5400"/>
            </a:lvl7pPr>
            <a:lvl8pPr lvl="7" algn="r" rtl="0">
              <a:spcBef>
                <a:spcPts val="0"/>
              </a:spcBef>
              <a:spcAft>
                <a:spcPts val="0"/>
              </a:spcAft>
              <a:buNone/>
              <a:defRPr sz="5400"/>
            </a:lvl8pPr>
            <a:lvl9pPr lvl="8" algn="r" rtl="0">
              <a:spcBef>
                <a:spcPts val="0"/>
              </a:spcBef>
              <a:spcAft>
                <a:spcPts val="0"/>
              </a:spcAft>
              <a:buNone/>
              <a:defRPr sz="5400"/>
            </a:lvl9pPr>
          </a:lstStyle>
          <a:p>
            <a:endParaRPr lang="es-ES_tradnl"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2">
  <p:cSld name="TITLE_4">
    <p:bg>
      <p:bgPr>
        <a:solidFill>
          <a:schemeClr val="accent1"/>
        </a:solidFill>
        <a:effectLst/>
      </p:bgPr>
    </p:bg>
    <p:spTree>
      <p:nvGrpSpPr>
        <p:cNvPr id="1" name="Shape 22"/>
        <p:cNvGrpSpPr/>
        <p:nvPr/>
      </p:nvGrpSpPr>
      <p:grpSpPr>
        <a:xfrm>
          <a:off x="0" y="0"/>
          <a:ext cx="0" cy="0"/>
          <a:chOff x="0" y="0"/>
          <a:chExt cx="0" cy="0"/>
        </a:xfrm>
      </p:grpSpPr>
      <p:grpSp>
        <p:nvGrpSpPr>
          <p:cNvPr id="23" name="Google Shape;23;p4"/>
          <p:cNvGrpSpPr/>
          <p:nvPr/>
        </p:nvGrpSpPr>
        <p:grpSpPr>
          <a:xfrm>
            <a:off x="0" y="-124"/>
            <a:ext cx="4853665" cy="5740374"/>
            <a:chOff x="0" y="-126"/>
            <a:chExt cx="4554438" cy="5386482"/>
          </a:xfrm>
        </p:grpSpPr>
        <p:sp>
          <p:nvSpPr>
            <p:cNvPr id="24" name="Google Shape;24;p4"/>
            <p:cNvSpPr/>
            <p:nvPr/>
          </p:nvSpPr>
          <p:spPr>
            <a:xfrm rot="10800000" flipH="1">
              <a:off x="0" y="-126"/>
              <a:ext cx="4554438" cy="5386482"/>
            </a:xfrm>
            <a:custGeom>
              <a:avLst/>
              <a:gdLst/>
              <a:ahLst/>
              <a:cxnLst/>
              <a:rect l="l" t="t" r="r" b="b"/>
              <a:pathLst>
                <a:path w="5389868" h="6374535" extrusionOk="0">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rgbClr val="FFFFFF"/>
                </a:solidFill>
                <a:latin typeface="Calibri"/>
                <a:ea typeface="Calibri"/>
                <a:cs typeface="Calibri"/>
                <a:sym typeface="Calibri"/>
              </a:endParaRPr>
            </a:p>
          </p:txBody>
        </p:sp>
        <p:pic>
          <p:nvPicPr>
            <p:cNvPr id="25" name="Google Shape;25;p4" descr="Imagen que contiene persona, foto, hombre, mujer&#10;&#10;Descripción generada automáticamente"/>
            <p:cNvPicPr preferRelativeResize="0"/>
            <p:nvPr/>
          </p:nvPicPr>
          <p:blipFill rotWithShape="1">
            <a:blip r:embed="rId2">
              <a:alphaModFix/>
            </a:blip>
            <a:srcRect r="16352"/>
            <a:stretch/>
          </p:blipFill>
          <p:spPr>
            <a:xfrm>
              <a:off x="1" y="-1"/>
              <a:ext cx="4423169" cy="5247982"/>
            </a:xfrm>
            <a:custGeom>
              <a:avLst/>
              <a:gdLst/>
              <a:ahLst/>
              <a:cxnLst/>
              <a:rect l="l" t="t" r="r" b="b"/>
              <a:pathLst>
                <a:path w="5234519" h="6210629" extrusionOk="0">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grpSp>
      <p:sp>
        <p:nvSpPr>
          <p:cNvPr id="26" name="Google Shape;26;p4"/>
          <p:cNvSpPr txBox="1">
            <a:spLocks noGrp="1"/>
          </p:cNvSpPr>
          <p:nvPr>
            <p:ph type="title"/>
          </p:nvPr>
        </p:nvSpPr>
        <p:spPr>
          <a:xfrm>
            <a:off x="3004575" y="3476150"/>
            <a:ext cx="5995800" cy="1603200"/>
          </a:xfrm>
          <a:prstGeom prst="rect">
            <a:avLst/>
          </a:prstGeom>
          <a:solidFill>
            <a:srgbClr val="898B90">
              <a:alpha val="68300"/>
            </a:srgbClr>
          </a:solidFill>
          <a:ln>
            <a:noFill/>
          </a:ln>
        </p:spPr>
        <p:txBody>
          <a:bodyPr spcFirstLastPara="1" wrap="square" lIns="91425" tIns="45700" rIns="91425" bIns="45700" anchor="t" anchorCtr="0">
            <a:noAutofit/>
          </a:bodyPr>
          <a:lstStyle>
            <a:lvl1pPr lvl="0" algn="r" rtl="0">
              <a:spcBef>
                <a:spcPts val="0"/>
              </a:spcBef>
              <a:spcAft>
                <a:spcPts val="0"/>
              </a:spcAft>
              <a:buNone/>
              <a:defRPr sz="5400">
                <a:latin typeface="Calibri" panose="020F0502020204030204" pitchFamily="34" charset="0"/>
                <a:cs typeface="Calibri" panose="020F0502020204030204" pitchFamily="34" charset="0"/>
              </a:defRPr>
            </a:lvl1pPr>
            <a:lvl2pPr lvl="1" algn="r" rtl="0">
              <a:spcBef>
                <a:spcPts val="0"/>
              </a:spcBef>
              <a:spcAft>
                <a:spcPts val="0"/>
              </a:spcAft>
              <a:buNone/>
              <a:defRPr sz="5400"/>
            </a:lvl2pPr>
            <a:lvl3pPr lvl="2" algn="r" rtl="0">
              <a:spcBef>
                <a:spcPts val="0"/>
              </a:spcBef>
              <a:spcAft>
                <a:spcPts val="0"/>
              </a:spcAft>
              <a:buNone/>
              <a:defRPr sz="5400"/>
            </a:lvl3pPr>
            <a:lvl4pPr lvl="3" algn="r" rtl="0">
              <a:spcBef>
                <a:spcPts val="0"/>
              </a:spcBef>
              <a:spcAft>
                <a:spcPts val="0"/>
              </a:spcAft>
              <a:buNone/>
              <a:defRPr sz="5400"/>
            </a:lvl4pPr>
            <a:lvl5pPr lvl="4" algn="r" rtl="0">
              <a:spcBef>
                <a:spcPts val="0"/>
              </a:spcBef>
              <a:spcAft>
                <a:spcPts val="0"/>
              </a:spcAft>
              <a:buNone/>
              <a:defRPr sz="5400"/>
            </a:lvl5pPr>
            <a:lvl6pPr lvl="5" algn="r" rtl="0">
              <a:spcBef>
                <a:spcPts val="0"/>
              </a:spcBef>
              <a:spcAft>
                <a:spcPts val="0"/>
              </a:spcAft>
              <a:buNone/>
              <a:defRPr sz="5400"/>
            </a:lvl6pPr>
            <a:lvl7pPr lvl="6" algn="r" rtl="0">
              <a:spcBef>
                <a:spcPts val="0"/>
              </a:spcBef>
              <a:spcAft>
                <a:spcPts val="0"/>
              </a:spcAft>
              <a:buNone/>
              <a:defRPr sz="5400"/>
            </a:lvl7pPr>
            <a:lvl8pPr lvl="7" algn="r" rtl="0">
              <a:spcBef>
                <a:spcPts val="0"/>
              </a:spcBef>
              <a:spcAft>
                <a:spcPts val="0"/>
              </a:spcAft>
              <a:buNone/>
              <a:defRPr sz="5400"/>
            </a:lvl8pPr>
            <a:lvl9pPr lvl="8" algn="r" rtl="0">
              <a:spcBef>
                <a:spcPts val="0"/>
              </a:spcBef>
              <a:spcAft>
                <a:spcPts val="0"/>
              </a:spcAft>
              <a:buNone/>
              <a:defRPr sz="5400"/>
            </a:lvl9pPr>
          </a:lstStyle>
          <a:p>
            <a:endParaRPr lang="es-ES_tradnl" noProof="0" dirty="0"/>
          </a:p>
        </p:txBody>
      </p:sp>
      <p:pic>
        <p:nvPicPr>
          <p:cNvPr id="27" name="Google Shape;27;p4"/>
          <p:cNvPicPr preferRelativeResize="0"/>
          <p:nvPr/>
        </p:nvPicPr>
        <p:blipFill rotWithShape="1">
          <a:blip r:embed="rId3">
            <a:alphaModFix/>
          </a:blip>
          <a:srcRect/>
          <a:stretch/>
        </p:blipFill>
        <p:spPr>
          <a:xfrm>
            <a:off x="5177307" y="186298"/>
            <a:ext cx="3812148" cy="60130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cabezado de sección 3">
  <p:cSld name="TITLE_1_1">
    <p:bg>
      <p:bgPr>
        <a:solidFill>
          <a:schemeClr val="accent2"/>
        </a:solidFill>
        <a:effectLst/>
      </p:bgPr>
    </p:bg>
    <p:spTree>
      <p:nvGrpSpPr>
        <p:cNvPr id="1" name="Shape 29"/>
        <p:cNvGrpSpPr/>
        <p:nvPr/>
      </p:nvGrpSpPr>
      <p:grpSpPr>
        <a:xfrm>
          <a:off x="0" y="0"/>
          <a:ext cx="0" cy="0"/>
          <a:chOff x="0" y="0"/>
          <a:chExt cx="0" cy="0"/>
        </a:xfrm>
      </p:grpSpPr>
      <p:sp>
        <p:nvSpPr>
          <p:cNvPr id="30" name="Google Shape;30;p5"/>
          <p:cNvSpPr/>
          <p:nvPr/>
        </p:nvSpPr>
        <p:spPr>
          <a:xfrm rot="10800000" flipH="1">
            <a:off x="0" y="3085"/>
            <a:ext cx="4850881" cy="5737081"/>
          </a:xfrm>
          <a:custGeom>
            <a:avLst/>
            <a:gdLst/>
            <a:ahLst/>
            <a:cxnLst/>
            <a:rect l="l" t="t" r="r" b="b"/>
            <a:pathLst>
              <a:path w="5389868" h="6374535" extrusionOk="0">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rgbClr val="FFFFFF"/>
              </a:solidFill>
              <a:latin typeface="Calibri"/>
              <a:ea typeface="Calibri"/>
              <a:cs typeface="Calibri"/>
              <a:sym typeface="Calibri"/>
            </a:endParaRPr>
          </a:p>
        </p:txBody>
      </p:sp>
      <p:pic>
        <p:nvPicPr>
          <p:cNvPr id="31" name="Google Shape;31;p5"/>
          <p:cNvPicPr preferRelativeResize="0"/>
          <p:nvPr/>
        </p:nvPicPr>
        <p:blipFill rotWithShape="1">
          <a:blip r:embed="rId2">
            <a:alphaModFix/>
          </a:blip>
          <a:srcRect/>
          <a:stretch/>
        </p:blipFill>
        <p:spPr>
          <a:xfrm>
            <a:off x="5177307" y="186298"/>
            <a:ext cx="3812148" cy="601304"/>
          </a:xfrm>
          <a:prstGeom prst="rect">
            <a:avLst/>
          </a:prstGeom>
          <a:noFill/>
          <a:ln>
            <a:noFill/>
          </a:ln>
        </p:spPr>
      </p:pic>
      <p:pic>
        <p:nvPicPr>
          <p:cNvPr id="32" name="Google Shape;32;p5" descr="Una caricatura de una ciudad&#10;&#10;Descripción generada automáticamente"/>
          <p:cNvPicPr preferRelativeResize="0"/>
          <p:nvPr/>
        </p:nvPicPr>
        <p:blipFill rotWithShape="1">
          <a:blip r:embed="rId3">
            <a:alphaModFix/>
          </a:blip>
          <a:srcRect l="9870" r="6482"/>
          <a:stretch/>
        </p:blipFill>
        <p:spPr>
          <a:xfrm>
            <a:off x="1" y="10"/>
            <a:ext cx="4711067" cy="5589566"/>
          </a:xfrm>
          <a:custGeom>
            <a:avLst/>
            <a:gdLst/>
            <a:ahLst/>
            <a:cxnLst/>
            <a:rect l="l" t="t" r="r" b="b"/>
            <a:pathLst>
              <a:path w="5234519" h="6210629" extrusionOk="0">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sp>
        <p:nvSpPr>
          <p:cNvPr id="34" name="Google Shape;34;p5"/>
          <p:cNvSpPr txBox="1">
            <a:spLocks noGrp="1"/>
          </p:cNvSpPr>
          <p:nvPr>
            <p:ph type="title"/>
          </p:nvPr>
        </p:nvSpPr>
        <p:spPr>
          <a:xfrm>
            <a:off x="3004575" y="3476150"/>
            <a:ext cx="5995800" cy="1603200"/>
          </a:xfrm>
          <a:prstGeom prst="rect">
            <a:avLst/>
          </a:prstGeom>
          <a:solidFill>
            <a:srgbClr val="898B90">
              <a:alpha val="68300"/>
            </a:srgbClr>
          </a:solidFill>
          <a:ln>
            <a:noFill/>
          </a:ln>
        </p:spPr>
        <p:txBody>
          <a:bodyPr spcFirstLastPara="1" wrap="square" lIns="91425" tIns="45700" rIns="91425" bIns="45700" anchor="t" anchorCtr="0">
            <a:noAutofit/>
          </a:bodyPr>
          <a:lstStyle>
            <a:lvl1pPr lvl="0" algn="r" rtl="0">
              <a:spcBef>
                <a:spcPts val="0"/>
              </a:spcBef>
              <a:spcAft>
                <a:spcPts val="0"/>
              </a:spcAft>
              <a:buNone/>
              <a:defRPr sz="5400">
                <a:latin typeface="Calibri" panose="020F0502020204030204" pitchFamily="34" charset="0"/>
                <a:cs typeface="Calibri" panose="020F0502020204030204" pitchFamily="34" charset="0"/>
              </a:defRPr>
            </a:lvl1pPr>
            <a:lvl2pPr lvl="1" algn="r" rtl="0">
              <a:spcBef>
                <a:spcPts val="0"/>
              </a:spcBef>
              <a:spcAft>
                <a:spcPts val="0"/>
              </a:spcAft>
              <a:buNone/>
              <a:defRPr sz="5400"/>
            </a:lvl2pPr>
            <a:lvl3pPr lvl="2" algn="r" rtl="0">
              <a:spcBef>
                <a:spcPts val="0"/>
              </a:spcBef>
              <a:spcAft>
                <a:spcPts val="0"/>
              </a:spcAft>
              <a:buNone/>
              <a:defRPr sz="5400"/>
            </a:lvl3pPr>
            <a:lvl4pPr lvl="3" algn="r" rtl="0">
              <a:spcBef>
                <a:spcPts val="0"/>
              </a:spcBef>
              <a:spcAft>
                <a:spcPts val="0"/>
              </a:spcAft>
              <a:buNone/>
              <a:defRPr sz="5400"/>
            </a:lvl4pPr>
            <a:lvl5pPr lvl="4" algn="r" rtl="0">
              <a:spcBef>
                <a:spcPts val="0"/>
              </a:spcBef>
              <a:spcAft>
                <a:spcPts val="0"/>
              </a:spcAft>
              <a:buNone/>
              <a:defRPr sz="5400"/>
            </a:lvl5pPr>
            <a:lvl6pPr lvl="5" algn="r" rtl="0">
              <a:spcBef>
                <a:spcPts val="0"/>
              </a:spcBef>
              <a:spcAft>
                <a:spcPts val="0"/>
              </a:spcAft>
              <a:buNone/>
              <a:defRPr sz="5400"/>
            </a:lvl6pPr>
            <a:lvl7pPr lvl="6" algn="r" rtl="0">
              <a:spcBef>
                <a:spcPts val="0"/>
              </a:spcBef>
              <a:spcAft>
                <a:spcPts val="0"/>
              </a:spcAft>
              <a:buNone/>
              <a:defRPr sz="5400"/>
            </a:lvl7pPr>
            <a:lvl8pPr lvl="7" algn="r" rtl="0">
              <a:spcBef>
                <a:spcPts val="0"/>
              </a:spcBef>
              <a:spcAft>
                <a:spcPts val="0"/>
              </a:spcAft>
              <a:buNone/>
              <a:defRPr sz="5400"/>
            </a:lvl8pPr>
            <a:lvl9pPr lvl="8" algn="r" rtl="0">
              <a:spcBef>
                <a:spcPts val="0"/>
              </a:spcBef>
              <a:spcAft>
                <a:spcPts val="0"/>
              </a:spcAft>
              <a:buNone/>
              <a:defRPr sz="5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ítulo y objetos 1" preserve="1">
  <p:cSld name="Título y objetos 1">
    <p:spTree>
      <p:nvGrpSpPr>
        <p:cNvPr id="1" name="Shape 83"/>
        <p:cNvGrpSpPr/>
        <p:nvPr/>
      </p:nvGrpSpPr>
      <p:grpSpPr>
        <a:xfrm>
          <a:off x="0" y="0"/>
          <a:ext cx="0" cy="0"/>
          <a:chOff x="0" y="0"/>
          <a:chExt cx="0" cy="0"/>
        </a:xfrm>
      </p:grpSpPr>
      <p:sp>
        <p:nvSpPr>
          <p:cNvPr id="84" name="Google Shape;84;p14"/>
          <p:cNvSpPr/>
          <p:nvPr/>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85" name="Google Shape;85;p14"/>
          <p:cNvSpPr/>
          <p:nvPr/>
        </p:nvSpPr>
        <p:spPr>
          <a:xfrm>
            <a:off x="770850" y="212725"/>
            <a:ext cx="903600" cy="813000"/>
          </a:xfrm>
          <a:prstGeom prst="parallelogram">
            <a:avLst>
              <a:gd name="adj" fmla="val 45310"/>
            </a:avLst>
          </a:prstGeom>
          <a:solidFill>
            <a:srgbClr val="818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p:nvPr/>
        </p:nvSpPr>
        <p:spPr>
          <a:xfrm>
            <a:off x="146422" y="212725"/>
            <a:ext cx="903600" cy="813000"/>
          </a:xfrm>
          <a:prstGeom prst="parallelogram">
            <a:avLst>
              <a:gd name="adj" fmla="val 45310"/>
            </a:avLst>
          </a:prstGeom>
          <a:gradFill>
            <a:gsLst>
              <a:gs pos="0">
                <a:srgbClr val="FFFFFF"/>
              </a:gs>
              <a:gs pos="65000">
                <a:schemeClr val="dk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ES_tradnl" noProof="0" dirty="0"/>
          </a:p>
        </p:txBody>
      </p:sp>
      <p:pic>
        <p:nvPicPr>
          <p:cNvPr id="89" name="Google Shape;89;p14"/>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90" name="Google Shape;90;p14"/>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lang="es-ES_tradnl" noProof="0" dirty="0"/>
          </a:p>
        </p:txBody>
      </p:sp>
      <p:sp>
        <p:nvSpPr>
          <p:cNvPr id="9" name="Google Shape;7;p1">
            <a:extLst>
              <a:ext uri="{FF2B5EF4-FFF2-40B4-BE49-F238E27FC236}">
                <a16:creationId xmlns:a16="http://schemas.microsoft.com/office/drawing/2014/main" xmlns="" id="{0B5789D4-A1BB-0442-8135-68C7C82B7CE3}"/>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extLst>
      <p:ext uri="{BB962C8B-B14F-4D97-AF65-F5344CB8AC3E}">
        <p14:creationId xmlns:p14="http://schemas.microsoft.com/office/powerpoint/2010/main" val="423579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ítulo y objetos 2" userDrawn="1">
  <p:cSld name="OBJECT">
    <p:spTree>
      <p:nvGrpSpPr>
        <p:cNvPr id="1" name="Shape 91"/>
        <p:cNvGrpSpPr/>
        <p:nvPr/>
      </p:nvGrpSpPr>
      <p:grpSpPr>
        <a:xfrm>
          <a:off x="0" y="0"/>
          <a:ext cx="0" cy="0"/>
          <a:chOff x="0" y="0"/>
          <a:chExt cx="0" cy="0"/>
        </a:xfrm>
      </p:grpSpPr>
      <p:sp>
        <p:nvSpPr>
          <p:cNvPr id="93" name="Google Shape;93;p15"/>
          <p:cNvSpPr/>
          <p:nvPr/>
        </p:nvSpPr>
        <p:spPr>
          <a:xfrm>
            <a:off x="770850" y="212725"/>
            <a:ext cx="903600" cy="813000"/>
          </a:xfrm>
          <a:prstGeom prst="parallelogram">
            <a:avLst>
              <a:gd name="adj" fmla="val 453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146422" y="212725"/>
            <a:ext cx="903600" cy="813000"/>
          </a:xfrm>
          <a:prstGeom prst="parallelogram">
            <a:avLst>
              <a:gd name="adj" fmla="val 45310"/>
            </a:avLst>
          </a:prstGeom>
          <a:gradFill>
            <a:gsLst>
              <a:gs pos="0">
                <a:srgbClr val="FFFFFF"/>
              </a:gs>
              <a:gs pos="65000">
                <a:schemeClr val="accent1"/>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 name="Google Shape;97;p15"/>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98" name="Google Shape;98;p15"/>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lang="es-ES_tradnl" noProof="0" dirty="0"/>
          </a:p>
        </p:txBody>
      </p:sp>
      <p:sp>
        <p:nvSpPr>
          <p:cNvPr id="10" name="Google Shape;84;p14">
            <a:extLst>
              <a:ext uri="{FF2B5EF4-FFF2-40B4-BE49-F238E27FC236}">
                <a16:creationId xmlns:a16="http://schemas.microsoft.com/office/drawing/2014/main" xmlns="" id="{4F836A24-6D51-4D40-AB79-0230302D1457}"/>
              </a:ext>
            </a:extLst>
          </p:cNvPr>
          <p:cNvSpPr/>
          <p:nvPr userDrawn="1"/>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11" name="Google Shape;87;p14">
            <a:extLst>
              <a:ext uri="{FF2B5EF4-FFF2-40B4-BE49-F238E27FC236}">
                <a16:creationId xmlns:a16="http://schemas.microsoft.com/office/drawing/2014/main" xmlns="" id="{3BFC4BEF-06F5-F149-88A2-FDD96288DC2E}"/>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ES_tradnl" noProof="0" dirty="0"/>
          </a:p>
        </p:txBody>
      </p:sp>
      <p:sp>
        <p:nvSpPr>
          <p:cNvPr id="12" name="Google Shape;7;p1">
            <a:extLst>
              <a:ext uri="{FF2B5EF4-FFF2-40B4-BE49-F238E27FC236}">
                <a16:creationId xmlns:a16="http://schemas.microsoft.com/office/drawing/2014/main" xmlns="" id="{0D7DAA7F-11AA-0147-9DA0-85C0C21C9491}"/>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3" userDrawn="1">
  <p:cSld name="OBJECT_1">
    <p:spTree>
      <p:nvGrpSpPr>
        <p:cNvPr id="1" name="Shape 99"/>
        <p:cNvGrpSpPr/>
        <p:nvPr/>
      </p:nvGrpSpPr>
      <p:grpSpPr>
        <a:xfrm>
          <a:off x="0" y="0"/>
          <a:ext cx="0" cy="0"/>
          <a:chOff x="0" y="0"/>
          <a:chExt cx="0" cy="0"/>
        </a:xfrm>
      </p:grpSpPr>
      <p:sp>
        <p:nvSpPr>
          <p:cNvPr id="101" name="Google Shape;101;p16"/>
          <p:cNvSpPr/>
          <p:nvPr/>
        </p:nvSpPr>
        <p:spPr>
          <a:xfrm>
            <a:off x="770850" y="212725"/>
            <a:ext cx="903600" cy="813000"/>
          </a:xfrm>
          <a:prstGeom prst="parallelogram">
            <a:avLst>
              <a:gd name="adj" fmla="val 45310"/>
            </a:avLst>
          </a:prstGeom>
          <a:solidFill>
            <a:srgbClr val="7027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6"/>
          <p:cNvSpPr/>
          <p:nvPr/>
        </p:nvSpPr>
        <p:spPr>
          <a:xfrm>
            <a:off x="146422" y="212725"/>
            <a:ext cx="903600" cy="813000"/>
          </a:xfrm>
          <a:prstGeom prst="parallelogram">
            <a:avLst>
              <a:gd name="adj" fmla="val 45310"/>
            </a:avLst>
          </a:prstGeom>
          <a:gradFill>
            <a:gsLst>
              <a:gs pos="0">
                <a:srgbClr val="FFFFFF"/>
              </a:gs>
              <a:gs pos="65000">
                <a:schemeClr val="accent2"/>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 name="Google Shape;105;p16"/>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106" name="Google Shape;106;p16"/>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lang="es-ES_tradnl" noProof="0" dirty="0"/>
          </a:p>
        </p:txBody>
      </p:sp>
      <p:sp>
        <p:nvSpPr>
          <p:cNvPr id="9" name="Google Shape;84;p14">
            <a:extLst>
              <a:ext uri="{FF2B5EF4-FFF2-40B4-BE49-F238E27FC236}">
                <a16:creationId xmlns:a16="http://schemas.microsoft.com/office/drawing/2014/main" xmlns="" id="{BB89A5F1-01F7-AA47-B434-101A27DE7BC0}"/>
              </a:ext>
            </a:extLst>
          </p:cNvPr>
          <p:cNvSpPr/>
          <p:nvPr userDrawn="1"/>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10" name="Google Shape;87;p14">
            <a:extLst>
              <a:ext uri="{FF2B5EF4-FFF2-40B4-BE49-F238E27FC236}">
                <a16:creationId xmlns:a16="http://schemas.microsoft.com/office/drawing/2014/main" xmlns="" id="{8DC17925-3C94-8F46-871B-B63E680B4A39}"/>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ES_tradnl" noProof="0" dirty="0"/>
          </a:p>
        </p:txBody>
      </p:sp>
      <p:sp>
        <p:nvSpPr>
          <p:cNvPr id="11" name="Google Shape;7;p1">
            <a:extLst>
              <a:ext uri="{FF2B5EF4-FFF2-40B4-BE49-F238E27FC236}">
                <a16:creationId xmlns:a16="http://schemas.microsoft.com/office/drawing/2014/main" xmlns="" id="{3C188FE6-8EF7-F044-9027-21CDC308C75A}"/>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solidFill>
          <a:schemeClr val="bg2"/>
        </a:solidFill>
        <a:effectLst/>
      </p:bgPr>
    </p:bg>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xmlns="" id="{EC7D9485-9D22-5647-86A2-61337F2EBDAC}"/>
              </a:ext>
            </a:extLst>
          </p:cNvPr>
          <p:cNvSpPr>
            <a:spLocks noGrp="1"/>
          </p:cNvSpPr>
          <p:nvPr>
            <p:ph type="body" sz="quarter" idx="11"/>
          </p:nvPr>
        </p:nvSpPr>
        <p:spPr>
          <a:xfrm>
            <a:off x="560387" y="2634922"/>
            <a:ext cx="8023225" cy="2275770"/>
          </a:xfrm>
          <a:prstGeom prst="rect">
            <a:avLst/>
          </a:prstGeom>
        </p:spPr>
        <p:txBody>
          <a:bodyPr anchor="ctr"/>
          <a:lstStyle>
            <a:lvl1pPr marL="50800" indent="0" algn="ctr">
              <a:buNone/>
              <a:defRPr sz="4000">
                <a:solidFill>
                  <a:schemeClr val="bg1"/>
                </a:solidFill>
                <a:latin typeface="Calibri" panose="020F0502020204030204" pitchFamily="34" charset="0"/>
                <a:cs typeface="Calibri" panose="020F0502020204030204" pitchFamily="34" charset="0"/>
              </a:defRPr>
            </a:lvl1pPr>
          </a:lstStyle>
          <a:p>
            <a:pPr lvl="0"/>
            <a:endParaRPr lang="es-ES_tradnl" dirty="0"/>
          </a:p>
        </p:txBody>
      </p:sp>
      <p:pic>
        <p:nvPicPr>
          <p:cNvPr id="6" name="Google Shape;12;p2">
            <a:extLst>
              <a:ext uri="{FF2B5EF4-FFF2-40B4-BE49-F238E27FC236}">
                <a16:creationId xmlns:a16="http://schemas.microsoft.com/office/drawing/2014/main" xmlns="" id="{0D343A73-BC54-BF4C-A259-A0C913A07BC0}"/>
              </a:ext>
            </a:extLst>
          </p:cNvPr>
          <p:cNvPicPr preferRelativeResize="0"/>
          <p:nvPr userDrawn="1"/>
        </p:nvPicPr>
        <p:blipFill rotWithShape="1">
          <a:blip r:embed="rId2">
            <a:alphaModFix/>
          </a:blip>
          <a:srcRect/>
          <a:stretch/>
        </p:blipFill>
        <p:spPr>
          <a:xfrm>
            <a:off x="6179349" y="392750"/>
            <a:ext cx="2759037" cy="459625"/>
          </a:xfrm>
          <a:prstGeom prst="rect">
            <a:avLst/>
          </a:prstGeom>
          <a:noFill/>
          <a:ln>
            <a:noFill/>
          </a:ln>
        </p:spPr>
      </p:pic>
      <p:sp>
        <p:nvSpPr>
          <p:cNvPr id="10" name="Marcador de texto 4">
            <a:extLst>
              <a:ext uri="{FF2B5EF4-FFF2-40B4-BE49-F238E27FC236}">
                <a16:creationId xmlns:a16="http://schemas.microsoft.com/office/drawing/2014/main" xmlns="" id="{A2F63D34-FBAE-5442-A997-D0933D828667}"/>
              </a:ext>
            </a:extLst>
          </p:cNvPr>
          <p:cNvSpPr>
            <a:spLocks noGrp="1"/>
          </p:cNvSpPr>
          <p:nvPr>
            <p:ph type="body" sz="quarter" idx="12"/>
          </p:nvPr>
        </p:nvSpPr>
        <p:spPr>
          <a:xfrm>
            <a:off x="560387" y="1632286"/>
            <a:ext cx="8023225" cy="665749"/>
          </a:xfrm>
          <a:prstGeom prst="rect">
            <a:avLst/>
          </a:prstGeom>
          <a:solidFill>
            <a:schemeClr val="accent1"/>
          </a:solidFill>
        </p:spPr>
        <p:txBody>
          <a:bodyPr/>
          <a:lstStyle>
            <a:lvl1pPr marL="50800" indent="0" algn="ctr">
              <a:buNone/>
              <a:defRPr sz="2800">
                <a:solidFill>
                  <a:schemeClr val="bg1"/>
                </a:solidFill>
                <a:latin typeface="Calibri" panose="020F0502020204030204" pitchFamily="34" charset="0"/>
                <a:cs typeface="Calibri" panose="020F0502020204030204" pitchFamily="34" charset="0"/>
              </a:defRPr>
            </a:lvl1pPr>
          </a:lstStyle>
          <a:p>
            <a:pPr lvl="0"/>
            <a:endParaRPr lang="es-ES_tradnl" dirty="0"/>
          </a:p>
        </p:txBody>
      </p:sp>
      <p:sp>
        <p:nvSpPr>
          <p:cNvPr id="11" name="Google Shape;165;p24">
            <a:extLst>
              <a:ext uri="{FF2B5EF4-FFF2-40B4-BE49-F238E27FC236}">
                <a16:creationId xmlns:a16="http://schemas.microsoft.com/office/drawing/2014/main" xmlns="" id="{ED241A5B-D2F8-1D45-8F9D-D1D4B48E7814}"/>
              </a:ext>
            </a:extLst>
          </p:cNvPr>
          <p:cNvSpPr/>
          <p:nvPr userDrawn="1"/>
        </p:nvSpPr>
        <p:spPr>
          <a:xfrm>
            <a:off x="770850" y="212725"/>
            <a:ext cx="903600" cy="813000"/>
          </a:xfrm>
          <a:prstGeom prst="parallelogram">
            <a:avLst>
              <a:gd name="adj" fmla="val 4531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6;p24">
            <a:extLst>
              <a:ext uri="{FF2B5EF4-FFF2-40B4-BE49-F238E27FC236}">
                <a16:creationId xmlns:a16="http://schemas.microsoft.com/office/drawing/2014/main" xmlns="" id="{990F690A-789C-6740-B34D-11153A9BBDDB}"/>
              </a:ext>
            </a:extLst>
          </p:cNvPr>
          <p:cNvSpPr/>
          <p:nvPr userDrawn="1"/>
        </p:nvSpPr>
        <p:spPr>
          <a:xfrm>
            <a:off x="146422" y="212725"/>
            <a:ext cx="903600" cy="813000"/>
          </a:xfrm>
          <a:prstGeom prst="parallelogram">
            <a:avLst>
              <a:gd name="adj" fmla="val 45310"/>
            </a:avLst>
          </a:prstGeom>
          <a:gradFill>
            <a:gsLst>
              <a:gs pos="0">
                <a:schemeClr val="bg2"/>
              </a:gs>
              <a:gs pos="65000">
                <a:schemeClr val="bg1"/>
              </a:gs>
              <a:gs pos="100000">
                <a:schemeClr val="bg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p14">
            <a:extLst>
              <a:ext uri="{FF2B5EF4-FFF2-40B4-BE49-F238E27FC236}">
                <a16:creationId xmlns:a16="http://schemas.microsoft.com/office/drawing/2014/main" xmlns="" id="{7FF938C0-C0B1-8543-A7DC-F3B0AA5BE94F}"/>
              </a:ext>
            </a:extLst>
          </p:cNvPr>
          <p:cNvSpPr/>
          <p:nvPr userDrawn="1"/>
        </p:nvSpPr>
        <p:spPr>
          <a:xfrm>
            <a:off x="1372975" y="212725"/>
            <a:ext cx="4806374" cy="813000"/>
          </a:xfrm>
          <a:prstGeom prst="parallelogram">
            <a:avLst>
              <a:gd name="adj" fmla="val 4531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s-CL" dirty="0">
              <a:latin typeface="Bebas Neue" panose="020B0606020202050201" pitchFamily="34" charset="77"/>
            </a:endParaRPr>
          </a:p>
        </p:txBody>
      </p:sp>
      <p:sp>
        <p:nvSpPr>
          <p:cNvPr id="15" name="Google Shape;87;p14">
            <a:extLst>
              <a:ext uri="{FF2B5EF4-FFF2-40B4-BE49-F238E27FC236}">
                <a16:creationId xmlns:a16="http://schemas.microsoft.com/office/drawing/2014/main" xmlns="" id="{D9228F07-B61E-0645-862B-247F10F5B15E}"/>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solidFill>
                  <a:schemeClr val="accent1"/>
                </a:solidFill>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CL" dirty="0"/>
          </a:p>
        </p:txBody>
      </p:sp>
    </p:spTree>
    <p:extLst>
      <p:ext uri="{BB962C8B-B14F-4D97-AF65-F5344CB8AC3E}">
        <p14:creationId xmlns:p14="http://schemas.microsoft.com/office/powerpoint/2010/main" val="359457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En blanco" type="blank" preserve="1">
  <p:cSld name="1_En blanco">
    <p:spTree>
      <p:nvGrpSpPr>
        <p:cNvPr id="1" name="Shape 205"/>
        <p:cNvGrpSpPr/>
        <p:nvPr/>
      </p:nvGrpSpPr>
      <p:grpSpPr>
        <a:xfrm>
          <a:off x="0" y="0"/>
          <a:ext cx="0" cy="0"/>
          <a:chOff x="0" y="0"/>
          <a:chExt cx="0" cy="0"/>
        </a:xfrm>
      </p:grpSpPr>
      <p:sp>
        <p:nvSpPr>
          <p:cNvPr id="4" name="Google Shape;7;p1">
            <a:extLst>
              <a:ext uri="{FF2B5EF4-FFF2-40B4-BE49-F238E27FC236}">
                <a16:creationId xmlns:a16="http://schemas.microsoft.com/office/drawing/2014/main" xmlns="" id="{FCAE1A83-104E-8B4E-949F-BE3A9ADE6BA0}"/>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extLst>
      <p:ext uri="{BB962C8B-B14F-4D97-AF65-F5344CB8AC3E}">
        <p14:creationId xmlns:p14="http://schemas.microsoft.com/office/powerpoint/2010/main" val="977814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294150" y="1218600"/>
            <a:ext cx="8555700" cy="5137800"/>
          </a:xfrm>
          <a:prstGeom prst="rect">
            <a:avLst/>
          </a:prstGeom>
          <a:noFill/>
          <a:ln>
            <a:noFill/>
          </a:ln>
        </p:spPr>
        <p:txBody>
          <a:bodyPr spcFirstLastPara="1" wrap="square" lIns="90000"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Franklin Gothic"/>
                <a:ea typeface="Franklin Gothic"/>
                <a:cs typeface="Franklin Gothic"/>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dirty="0"/>
          </a:p>
        </p:txBody>
      </p:sp>
      <p:sp>
        <p:nvSpPr>
          <p:cNvPr id="7" name="Google Shape;7;p1"/>
          <p:cNvSpPr txBox="1">
            <a:spLocks noGrp="1"/>
          </p:cNvSpPr>
          <p:nvPr>
            <p:ph type="sldNum" idx="12"/>
          </p:nvPr>
        </p:nvSpPr>
        <p:spPr>
          <a:xfrm>
            <a:off x="6915150" y="6356351"/>
            <a:ext cx="20574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i="0" u="none" strike="noStrike" cap="none">
                <a:solidFill>
                  <a:srgbClr val="6C7A8A"/>
                </a:solidFill>
                <a:latin typeface="Calibri" panose="020F0502020204030204" pitchFamily="34" charset="0"/>
                <a:ea typeface="Roboto Mono"/>
                <a:cs typeface="Calibri" panose="020F0502020204030204" pitchFamily="34" charset="0"/>
                <a:sym typeface="Roboto Mono"/>
              </a:defRPr>
            </a:lvl1pPr>
            <a:lvl2pPr marL="0" marR="0" lvl="1" indent="0" algn="r" rtl="0">
              <a:spcBef>
                <a:spcPts val="0"/>
              </a:spcBef>
              <a:buNone/>
              <a:defRPr sz="1200" i="0" u="none" strike="noStrike" cap="none">
                <a:solidFill>
                  <a:srgbClr val="6C7A8A"/>
                </a:solidFill>
                <a:latin typeface="Roboto Mono"/>
                <a:ea typeface="Roboto Mono"/>
                <a:cs typeface="Roboto Mono"/>
                <a:sym typeface="Roboto Mono"/>
              </a:defRPr>
            </a:lvl2pPr>
            <a:lvl3pPr marL="0" marR="0" lvl="2" indent="0" algn="r" rtl="0">
              <a:spcBef>
                <a:spcPts val="0"/>
              </a:spcBef>
              <a:buNone/>
              <a:defRPr sz="1200" i="0" u="none" strike="noStrike" cap="none">
                <a:solidFill>
                  <a:srgbClr val="6C7A8A"/>
                </a:solidFill>
                <a:latin typeface="Roboto Mono"/>
                <a:ea typeface="Roboto Mono"/>
                <a:cs typeface="Roboto Mono"/>
                <a:sym typeface="Roboto Mono"/>
              </a:defRPr>
            </a:lvl3pPr>
            <a:lvl4pPr marL="0" marR="0" lvl="3" indent="0" algn="r" rtl="0">
              <a:spcBef>
                <a:spcPts val="0"/>
              </a:spcBef>
              <a:buNone/>
              <a:defRPr sz="1200" i="0" u="none" strike="noStrike" cap="none">
                <a:solidFill>
                  <a:srgbClr val="6C7A8A"/>
                </a:solidFill>
                <a:latin typeface="Roboto Mono"/>
                <a:ea typeface="Roboto Mono"/>
                <a:cs typeface="Roboto Mono"/>
                <a:sym typeface="Roboto Mono"/>
              </a:defRPr>
            </a:lvl4pPr>
            <a:lvl5pPr marL="0" marR="0" lvl="4" indent="0" algn="r" rtl="0">
              <a:spcBef>
                <a:spcPts val="0"/>
              </a:spcBef>
              <a:buNone/>
              <a:defRPr sz="1200" i="0" u="none" strike="noStrike" cap="none">
                <a:solidFill>
                  <a:srgbClr val="6C7A8A"/>
                </a:solidFill>
                <a:latin typeface="Roboto Mono"/>
                <a:ea typeface="Roboto Mono"/>
                <a:cs typeface="Roboto Mono"/>
                <a:sym typeface="Roboto Mono"/>
              </a:defRPr>
            </a:lvl5pPr>
            <a:lvl6pPr marL="0" marR="0" lvl="5" indent="0" algn="r" rtl="0">
              <a:spcBef>
                <a:spcPts val="0"/>
              </a:spcBef>
              <a:buNone/>
              <a:defRPr sz="1200" i="0" u="none" strike="noStrike" cap="none">
                <a:solidFill>
                  <a:srgbClr val="6C7A8A"/>
                </a:solidFill>
                <a:latin typeface="Roboto Mono"/>
                <a:ea typeface="Roboto Mono"/>
                <a:cs typeface="Roboto Mono"/>
                <a:sym typeface="Roboto Mono"/>
              </a:defRPr>
            </a:lvl6pPr>
            <a:lvl7pPr marL="0" marR="0" lvl="6" indent="0" algn="r" rtl="0">
              <a:spcBef>
                <a:spcPts val="0"/>
              </a:spcBef>
              <a:buNone/>
              <a:defRPr sz="1200" i="0" u="none" strike="noStrike" cap="none">
                <a:solidFill>
                  <a:srgbClr val="6C7A8A"/>
                </a:solidFill>
                <a:latin typeface="Roboto Mono"/>
                <a:ea typeface="Roboto Mono"/>
                <a:cs typeface="Roboto Mono"/>
                <a:sym typeface="Roboto Mono"/>
              </a:defRPr>
            </a:lvl7pPr>
            <a:lvl8pPr marL="0" marR="0" lvl="7" indent="0" algn="r" rtl="0">
              <a:spcBef>
                <a:spcPts val="0"/>
              </a:spcBef>
              <a:buNone/>
              <a:defRPr sz="1200" i="0" u="none" strike="noStrike" cap="none">
                <a:solidFill>
                  <a:srgbClr val="6C7A8A"/>
                </a:solidFill>
                <a:latin typeface="Roboto Mono"/>
                <a:ea typeface="Roboto Mono"/>
                <a:cs typeface="Roboto Mono"/>
                <a:sym typeface="Roboto Mono"/>
              </a:defRPr>
            </a:lvl8pPr>
            <a:lvl9pPr marL="0" marR="0" lvl="8" indent="0" algn="r" rtl="0">
              <a:spcBef>
                <a:spcPts val="0"/>
              </a:spcBef>
              <a:buNone/>
              <a:defRPr sz="120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dirty="0"/>
          </a:p>
        </p:txBody>
      </p:sp>
      <p:sp>
        <p:nvSpPr>
          <p:cNvPr id="8" name="Google Shape;8;p1"/>
          <p:cNvSpPr txBox="1">
            <a:spLocks noGrp="1"/>
          </p:cNvSpPr>
          <p:nvPr>
            <p:ph type="title"/>
          </p:nvPr>
        </p:nvSpPr>
        <p:spPr>
          <a:xfrm>
            <a:off x="1763700" y="212725"/>
            <a:ext cx="6751800" cy="813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rgbClr val="FFFFFF"/>
              </a:buClr>
              <a:buSzPts val="3000"/>
              <a:buFont typeface="Roboto Condensed"/>
              <a:buNone/>
              <a:defRPr sz="3000" i="0" u="none" strike="noStrike" cap="none">
                <a:solidFill>
                  <a:srgbClr val="FFFFFF"/>
                </a:solidFill>
                <a:latin typeface="Roboto Condensed"/>
                <a:ea typeface="Roboto Condensed"/>
                <a:cs typeface="Roboto Condensed"/>
                <a:sym typeface="Roboto Condensed"/>
              </a:defRPr>
            </a:lvl1pPr>
            <a:lvl2pPr lvl="1"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2pPr>
            <a:lvl3pPr lvl="2"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3pPr>
            <a:lvl4pPr lvl="3"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4pPr>
            <a:lvl5pPr lvl="4"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5pPr>
            <a:lvl6pPr lvl="5"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6pPr>
            <a:lvl7pPr lvl="6"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7pPr>
            <a:lvl8pPr lvl="7"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8pPr>
            <a:lvl9pPr lvl="8"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9pPr>
          </a:lstStyle>
          <a:p>
            <a:endParaRPr lang="es-CL"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79" r:id="rId5"/>
    <p:sldLayoutId id="2147483661" r:id="rId6"/>
    <p:sldLayoutId id="2147483662" r:id="rId7"/>
    <p:sldLayoutId id="2147483678" r:id="rId8"/>
    <p:sldLayoutId id="214748367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Roboto" panose="02000000000000000000" pitchFamily="2"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0"/>
          <p:cNvSpPr txBox="1">
            <a:spLocks noGrp="1"/>
          </p:cNvSpPr>
          <p:nvPr>
            <p:ph type="title"/>
          </p:nvPr>
        </p:nvSpPr>
        <p:spPr>
          <a:xfrm>
            <a:off x="3303037" y="2546256"/>
            <a:ext cx="5758963" cy="2891100"/>
          </a:xfrm>
          <a:prstGeom prst="rect">
            <a:avLst/>
          </a:prstGeom>
        </p:spPr>
        <p:txBody>
          <a:bodyPr spcFirstLastPara="1" wrap="square" lIns="91425" tIns="45700" rIns="91425" bIns="45700" anchor="b" anchorCtr="0">
            <a:noAutofit/>
          </a:bodyPr>
          <a:lstStyle/>
          <a:p>
            <a:pPr lvl="0"/>
            <a:r>
              <a:rPr lang="es-CL" sz="5800" b="1" dirty="0"/>
              <a:t>Mostrando Datos de  Múltiples</a:t>
            </a:r>
            <a:br>
              <a:rPr lang="es-CL" sz="5800" b="1" dirty="0"/>
            </a:br>
            <a:r>
              <a:rPr lang="es-CL" sz="5800" b="1" dirty="0"/>
              <a:t>Tablas usando JOIN Simples</a:t>
            </a:r>
          </a:p>
        </p:txBody>
      </p:sp>
      <p:sp>
        <p:nvSpPr>
          <p:cNvPr id="3" name="Google Shape;213;p30">
            <a:extLst>
              <a:ext uri="{FF2B5EF4-FFF2-40B4-BE49-F238E27FC236}">
                <a16:creationId xmlns:a16="http://schemas.microsoft.com/office/drawing/2014/main" xmlns="" id="{283118E6-1D85-4026-9B5A-65BFEBC5FDEA}"/>
              </a:ext>
            </a:extLst>
          </p:cNvPr>
          <p:cNvSpPr txBox="1">
            <a:spLocks noGrp="1"/>
          </p:cNvSpPr>
          <p:nvPr>
            <p:ph type="subTitle" idx="1"/>
          </p:nvPr>
        </p:nvSpPr>
        <p:spPr>
          <a:xfrm>
            <a:off x="6386512" y="5658197"/>
            <a:ext cx="2502087" cy="873900"/>
          </a:xfrm>
          <a:prstGeom prst="roundRect">
            <a:avLst/>
          </a:prstGeom>
        </p:spPr>
        <p:txBody>
          <a:bodyPr spcFirstLastPara="1" wrap="square" lIns="91425" tIns="0" rIns="182875" bIns="0" anchor="t" anchorCtr="0">
            <a:noAutofit/>
          </a:bodyPr>
          <a:lstStyle/>
          <a:p>
            <a:pPr marL="0" lvl="0" indent="0" algn="ctr"/>
            <a:r>
              <a:rPr lang="en-US" sz="3600" dirty="0"/>
              <a:t>MDY2131</a:t>
            </a:r>
            <a:endParaRPr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705943" y="224579"/>
            <a:ext cx="4647630" cy="813000"/>
          </a:xfrm>
        </p:spPr>
        <p:txBody>
          <a:bodyPr/>
          <a:lstStyle/>
          <a:p>
            <a:pPr lvl="0" defTabSz="457200">
              <a:defRPr/>
            </a:pPr>
            <a:r>
              <a:rPr lang="es-CL" sz="2800" b="1" dirty="0">
                <a:solidFill>
                  <a:prstClr val="white"/>
                </a:solidFill>
                <a:latin typeface="Calibri"/>
              </a:rPr>
              <a:t>Tipos de JOIN</a:t>
            </a:r>
          </a:p>
        </p:txBody>
      </p:sp>
      <p:pic>
        <p:nvPicPr>
          <p:cNvPr id="4" name="Imagen 3">
            <a:extLst>
              <a:ext uri="{FF2B5EF4-FFF2-40B4-BE49-F238E27FC236}">
                <a16:creationId xmlns:a16="http://schemas.microsoft.com/office/drawing/2014/main" xmlns="" id="{12368E30-6FBB-4E16-A254-435056735512}"/>
              </a:ext>
            </a:extLst>
          </p:cNvPr>
          <p:cNvPicPr>
            <a:picLocks noChangeAspect="1"/>
          </p:cNvPicPr>
          <p:nvPr/>
        </p:nvPicPr>
        <p:blipFill>
          <a:blip r:embed="rId3"/>
          <a:stretch>
            <a:fillRect/>
          </a:stretch>
        </p:blipFill>
        <p:spPr>
          <a:xfrm>
            <a:off x="783238" y="1406917"/>
            <a:ext cx="7517573" cy="5226503"/>
          </a:xfrm>
          <a:prstGeom prst="rect">
            <a:avLst/>
          </a:prstGeom>
        </p:spPr>
      </p:pic>
    </p:spTree>
    <p:extLst>
      <p:ext uri="{BB962C8B-B14F-4D97-AF65-F5344CB8AC3E}">
        <p14:creationId xmlns:p14="http://schemas.microsoft.com/office/powerpoint/2010/main" val="33671156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2">
            <a:extLst>
              <a:ext uri="{FF2B5EF4-FFF2-40B4-BE49-F238E27FC236}">
                <a16:creationId xmlns:a16="http://schemas.microsoft.com/office/drawing/2014/main" xmlns="" id="{D64CB303-9E50-4C86-A303-36B71E615426}"/>
              </a:ext>
            </a:extLst>
          </p:cNvPr>
          <p:cNvSpPr>
            <a:spLocks noGrp="1"/>
          </p:cNvSpPr>
          <p:nvPr>
            <p:ph type="title"/>
          </p:nvPr>
        </p:nvSpPr>
        <p:spPr>
          <a:xfrm>
            <a:off x="1705943" y="224579"/>
            <a:ext cx="4647630" cy="813000"/>
          </a:xfrm>
        </p:spPr>
        <p:txBody>
          <a:bodyPr/>
          <a:lstStyle/>
          <a:p>
            <a:pPr lvl="0" defTabSz="457200">
              <a:defRPr/>
            </a:pPr>
            <a:r>
              <a:rPr lang="es-CL" sz="2800" b="1" dirty="0">
                <a:solidFill>
                  <a:prstClr val="white"/>
                </a:solidFill>
                <a:latin typeface="Calibri"/>
              </a:rPr>
              <a:t>Cualificando Columnas en </a:t>
            </a:r>
            <a:br>
              <a:rPr lang="es-CL" sz="2800" b="1" dirty="0">
                <a:solidFill>
                  <a:prstClr val="white"/>
                </a:solidFill>
                <a:latin typeface="Calibri"/>
              </a:rPr>
            </a:br>
            <a:r>
              <a:rPr lang="es-CL" sz="2800" b="1" dirty="0">
                <a:solidFill>
                  <a:prstClr val="white"/>
                </a:solidFill>
                <a:latin typeface="Calibri"/>
              </a:rPr>
              <a:t>un JOIN</a:t>
            </a:r>
          </a:p>
        </p:txBody>
      </p:sp>
      <p:pic>
        <p:nvPicPr>
          <p:cNvPr id="2" name="Imagen 1">
            <a:extLst>
              <a:ext uri="{FF2B5EF4-FFF2-40B4-BE49-F238E27FC236}">
                <a16:creationId xmlns:a16="http://schemas.microsoft.com/office/drawing/2014/main" xmlns="" id="{1B957EEB-2556-482F-893E-F8F87A88E63F}"/>
              </a:ext>
            </a:extLst>
          </p:cNvPr>
          <p:cNvPicPr>
            <a:picLocks noChangeAspect="1"/>
          </p:cNvPicPr>
          <p:nvPr/>
        </p:nvPicPr>
        <p:blipFill>
          <a:blip r:embed="rId3"/>
          <a:stretch>
            <a:fillRect/>
          </a:stretch>
        </p:blipFill>
        <p:spPr>
          <a:xfrm>
            <a:off x="263018" y="1440189"/>
            <a:ext cx="8657046" cy="5068331"/>
          </a:xfrm>
          <a:prstGeom prst="rect">
            <a:avLst/>
          </a:prstGeom>
        </p:spPr>
      </p:pic>
    </p:spTree>
    <p:extLst>
      <p:ext uri="{BB962C8B-B14F-4D97-AF65-F5344CB8AC3E}">
        <p14:creationId xmlns:p14="http://schemas.microsoft.com/office/powerpoint/2010/main" val="2934061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2">
            <a:extLst>
              <a:ext uri="{FF2B5EF4-FFF2-40B4-BE49-F238E27FC236}">
                <a16:creationId xmlns:a16="http://schemas.microsoft.com/office/drawing/2014/main" xmlns="" id="{D64CB303-9E50-4C86-A303-36B71E615426}"/>
              </a:ext>
            </a:extLst>
          </p:cNvPr>
          <p:cNvSpPr>
            <a:spLocks noGrp="1"/>
          </p:cNvSpPr>
          <p:nvPr>
            <p:ph type="title"/>
          </p:nvPr>
        </p:nvSpPr>
        <p:spPr>
          <a:xfrm>
            <a:off x="1705943" y="224579"/>
            <a:ext cx="4647630" cy="813000"/>
          </a:xfrm>
        </p:spPr>
        <p:txBody>
          <a:bodyPr/>
          <a:lstStyle/>
          <a:p>
            <a:pPr lvl="0" defTabSz="457200">
              <a:defRPr/>
            </a:pPr>
            <a:r>
              <a:rPr lang="es-CL" sz="2800" b="1" dirty="0">
                <a:solidFill>
                  <a:prstClr val="white"/>
                </a:solidFill>
                <a:latin typeface="Calibri"/>
              </a:rPr>
              <a:t>Cualificando Columnas en </a:t>
            </a:r>
            <a:br>
              <a:rPr lang="es-CL" sz="2800" b="1" dirty="0">
                <a:solidFill>
                  <a:prstClr val="white"/>
                </a:solidFill>
                <a:latin typeface="Calibri"/>
              </a:rPr>
            </a:br>
            <a:r>
              <a:rPr lang="es-CL" sz="2800" b="1" dirty="0">
                <a:solidFill>
                  <a:prstClr val="white"/>
                </a:solidFill>
                <a:latin typeface="Calibri"/>
              </a:rPr>
              <a:t>un JOIN</a:t>
            </a:r>
          </a:p>
        </p:txBody>
      </p:sp>
      <p:sp>
        <p:nvSpPr>
          <p:cNvPr id="15" name="Rectangle 3">
            <a:extLst>
              <a:ext uri="{FF2B5EF4-FFF2-40B4-BE49-F238E27FC236}">
                <a16:creationId xmlns:a16="http://schemas.microsoft.com/office/drawing/2014/main" xmlns="" id="{A012E1D8-A6A1-4522-88E5-847EB5E9B750}"/>
              </a:ext>
            </a:extLst>
          </p:cNvPr>
          <p:cNvSpPr txBox="1">
            <a:spLocks noChangeArrowheads="1"/>
          </p:cNvSpPr>
          <p:nvPr/>
        </p:nvSpPr>
        <p:spPr bwMode="auto">
          <a:xfrm>
            <a:off x="611188" y="1365330"/>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a:t>
            </a:r>
          </a:p>
        </p:txBody>
      </p:sp>
      <p:sp>
        <p:nvSpPr>
          <p:cNvPr id="16" name="Text Box 5">
            <a:extLst>
              <a:ext uri="{FF2B5EF4-FFF2-40B4-BE49-F238E27FC236}">
                <a16:creationId xmlns:a16="http://schemas.microsoft.com/office/drawing/2014/main" xmlns="" id="{C7536E4E-EA1E-4D5F-8456-66A91A58C699}"/>
              </a:ext>
            </a:extLst>
          </p:cNvPr>
          <p:cNvSpPr txBox="1">
            <a:spLocks noChangeArrowheads="1"/>
          </p:cNvSpPr>
          <p:nvPr/>
        </p:nvSpPr>
        <p:spPr bwMode="auto">
          <a:xfrm>
            <a:off x="1296360" y="1715826"/>
            <a:ext cx="6516000"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a:t>
            </a:r>
            <a:r>
              <a:rPr kumimoji="0" lang="en-US" sz="1600" b="1" i="0" u="none" strike="noStrike" kern="1200" cap="none" spc="0" normalizeH="0" baseline="0" noProof="0" dirty="0">
                <a:ln>
                  <a:noFill/>
                </a:ln>
                <a:solidFill>
                  <a:srgbClr val="A50021"/>
                </a:solidFill>
                <a:effectLst/>
                <a:uLnTx/>
                <a:uFillTx/>
                <a:latin typeface="Calibri"/>
                <a:ea typeface="+mn-ea"/>
                <a:cs typeface="Arial" panose="020B0604020202020204" pitchFamily="34" charset="0"/>
              </a:rPr>
              <a:t>e.employee_id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e.first_name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e.last_name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e.department_id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00FF"/>
                </a:solidFill>
                <a:effectLst/>
                <a:uLnTx/>
                <a:uFillTx/>
                <a:latin typeface="Calibri"/>
                <a:ea typeface="+mn-ea"/>
                <a:cs typeface="Arial" panose="020B0604020202020204" pitchFamily="34" charset="0"/>
              </a:rPr>
              <a:t>d.department_name</a:t>
            </a:r>
            <a:endPar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a:t>
            </a:r>
            <a:r>
              <a:rPr kumimoji="0" lang="en-US" sz="1600" b="1" i="0" u="none" strike="noStrike" kern="1200" cap="none" spc="0" normalizeH="0" baseline="0" noProof="0" dirty="0">
                <a:ln>
                  <a:noFill/>
                </a:ln>
                <a:solidFill>
                  <a:srgbClr val="A50021"/>
                </a:solidFill>
                <a:effectLst/>
                <a:uLnTx/>
                <a:uFillTx/>
                <a:latin typeface="Calibri"/>
                <a:ea typeface="+mn-ea"/>
                <a:cs typeface="Arial" panose="020B0604020202020204" pitchFamily="34" charset="0"/>
              </a:rPr>
              <a:t>employees</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A50021"/>
                </a:solidFill>
                <a:effectLst/>
                <a:uLnTx/>
                <a:uFillTx/>
                <a:latin typeface="Calibri"/>
                <a:ea typeface="+mn-ea"/>
                <a:cs typeface="Arial" panose="020B0604020202020204" pitchFamily="34" charset="0"/>
              </a:rPr>
              <a:t>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JOIN  </a:t>
            </a:r>
            <a:r>
              <a:rPr kumimoji="0" lang="en-US" sz="1600" b="1" i="0" u="none" strike="noStrike" kern="1200" cap="none" spc="0" normalizeH="0" baseline="0" noProof="0" dirty="0">
                <a:ln>
                  <a:noFill/>
                </a:ln>
                <a:solidFill>
                  <a:srgbClr val="0000FF"/>
                </a:solidFill>
                <a:effectLst/>
                <a:uLnTx/>
                <a:uFillTx/>
                <a:latin typeface="Calibri"/>
                <a:ea typeface="+mn-ea"/>
                <a:cs typeface="Arial" panose="020B0604020202020204" pitchFamily="34" charset="0"/>
              </a:rPr>
              <a:t>departments 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ON (</a:t>
            </a:r>
            <a:r>
              <a:rPr kumimoji="0" lang="en-US" sz="1600" b="1" i="0" u="none" strike="noStrike" kern="1200" cap="none" spc="0" normalizeH="0" baseline="0" noProof="0" dirty="0">
                <a:ln>
                  <a:noFill/>
                </a:ln>
                <a:solidFill>
                  <a:srgbClr val="A50021"/>
                </a:solidFill>
                <a:effectLst/>
                <a:uLnTx/>
                <a:uFillTx/>
                <a:latin typeface="Calibri"/>
                <a:ea typeface="+mn-ea"/>
                <a:cs typeface="Arial" panose="020B0604020202020204" pitchFamily="34" charset="0"/>
              </a:rPr>
              <a:t>e.department_id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 </a:t>
            </a:r>
            <a:r>
              <a:rPr kumimoji="0" lang="en-US" sz="1600" b="1" i="0" u="none" strike="noStrike" kern="1200" cap="none" spc="0" normalizeH="0" baseline="0" noProof="0" dirty="0">
                <a:ln>
                  <a:noFill/>
                </a:ln>
                <a:solidFill>
                  <a:srgbClr val="0000FF"/>
                </a:solidFill>
                <a:effectLst/>
                <a:uLnTx/>
                <a:uFillTx/>
                <a:latin typeface="Calibri"/>
                <a:ea typeface="+mn-ea"/>
                <a:cs typeface="Arial" panose="020B0604020202020204" pitchFamily="34" charset="0"/>
              </a:rPr>
              <a:t>e.department_id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ORDER BY </a:t>
            </a:r>
            <a:r>
              <a:rPr kumimoji="0" lang="en-US" sz="1600" b="1" i="0" u="none" strike="noStrike" kern="1200" cap="none" spc="0" normalizeH="0" baseline="0" noProof="0" dirty="0">
                <a:ln>
                  <a:noFill/>
                </a:ln>
                <a:solidFill>
                  <a:srgbClr val="A50021"/>
                </a:solidFill>
                <a:effectLst/>
                <a:uLnTx/>
                <a:uFillTx/>
                <a:latin typeface="Calibri"/>
                <a:ea typeface="+mn-ea"/>
                <a:cs typeface="Arial" panose="020B0604020202020204" pitchFamily="34" charset="0"/>
              </a:rPr>
              <a:t>e.employee_id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pic>
        <p:nvPicPr>
          <p:cNvPr id="3" name="Imagen 2">
            <a:extLst>
              <a:ext uri="{FF2B5EF4-FFF2-40B4-BE49-F238E27FC236}">
                <a16:creationId xmlns:a16="http://schemas.microsoft.com/office/drawing/2014/main" xmlns="" id="{5F67324B-122D-4E19-B390-D6F3CC5C7D0D}"/>
              </a:ext>
            </a:extLst>
          </p:cNvPr>
          <p:cNvPicPr>
            <a:picLocks noChangeAspect="1"/>
          </p:cNvPicPr>
          <p:nvPr/>
        </p:nvPicPr>
        <p:blipFill>
          <a:blip r:embed="rId3"/>
          <a:stretch>
            <a:fillRect/>
          </a:stretch>
        </p:blipFill>
        <p:spPr>
          <a:xfrm>
            <a:off x="2194421" y="3365935"/>
            <a:ext cx="4957482" cy="3350173"/>
          </a:xfrm>
          <a:prstGeom prst="rect">
            <a:avLst/>
          </a:prstGeom>
        </p:spPr>
      </p:pic>
    </p:spTree>
    <p:extLst>
      <p:ext uri="{BB962C8B-B14F-4D97-AF65-F5344CB8AC3E}">
        <p14:creationId xmlns:p14="http://schemas.microsoft.com/office/powerpoint/2010/main" val="249560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xmlns="" id="{548035E2-9379-2346-A89D-675F58CEB28A}"/>
              </a:ext>
            </a:extLst>
          </p:cNvPr>
          <p:cNvSpPr>
            <a:spLocks noGrp="1"/>
          </p:cNvSpPr>
          <p:nvPr>
            <p:ph type="title"/>
          </p:nvPr>
        </p:nvSpPr>
        <p:spPr>
          <a:xfrm>
            <a:off x="3004575" y="3429000"/>
            <a:ext cx="5995800" cy="1068355"/>
          </a:xfrm>
        </p:spPr>
        <p:txBody>
          <a:bodyPr anchor="ctr" anchorCtr="0"/>
          <a:lstStyle/>
          <a:p>
            <a:r>
              <a:rPr lang="es-ES_tradnl" sz="4800" b="1" dirty="0"/>
              <a:t>INNER JOIN</a:t>
            </a:r>
          </a:p>
        </p:txBody>
      </p:sp>
    </p:spTree>
    <p:extLst>
      <p:ext uri="{BB962C8B-B14F-4D97-AF65-F5344CB8AC3E}">
        <p14:creationId xmlns:p14="http://schemas.microsoft.com/office/powerpoint/2010/main" val="1679846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lvl="0" defTabSz="457200">
              <a:defRPr/>
            </a:pPr>
            <a:r>
              <a:rPr lang="es-CL" sz="2800" b="1" dirty="0">
                <a:solidFill>
                  <a:prstClr val="white"/>
                </a:solidFill>
                <a:latin typeface="Calibri"/>
              </a:rPr>
              <a:t>Creando un INNER JOIN</a:t>
            </a:r>
          </a:p>
        </p:txBody>
      </p:sp>
      <p:pic>
        <p:nvPicPr>
          <p:cNvPr id="7" name="Imagen 6">
            <a:extLst>
              <a:ext uri="{FF2B5EF4-FFF2-40B4-BE49-F238E27FC236}">
                <a16:creationId xmlns:a16="http://schemas.microsoft.com/office/drawing/2014/main" xmlns="" id="{919C9501-1680-45BC-B0F3-8645ADC544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9830" y="1178531"/>
            <a:ext cx="4405551" cy="2801639"/>
          </a:xfrm>
          <a:prstGeom prst="rect">
            <a:avLst/>
          </a:prstGeom>
        </p:spPr>
      </p:pic>
      <p:sp>
        <p:nvSpPr>
          <p:cNvPr id="9" name="Rectangle 3">
            <a:extLst>
              <a:ext uri="{FF2B5EF4-FFF2-40B4-BE49-F238E27FC236}">
                <a16:creationId xmlns:a16="http://schemas.microsoft.com/office/drawing/2014/main" xmlns="" id="{2B52CB76-AE10-4811-B8E3-7F6AF9501B03}"/>
              </a:ext>
            </a:extLst>
          </p:cNvPr>
          <p:cNvSpPr txBox="1">
            <a:spLocks noChangeArrowheads="1"/>
          </p:cNvSpPr>
          <p:nvPr/>
        </p:nvSpPr>
        <p:spPr bwMode="auto">
          <a:xfrm>
            <a:off x="648717" y="1387862"/>
            <a:ext cx="8459787" cy="360363"/>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Times New Roman" pitchFamily="18" charset="0"/>
              </a:rPr>
              <a:t>Sintaxis:</a:t>
            </a:r>
          </a:p>
          <a:p>
            <a:pPr marL="609600" indent="-609600" algn="just" defTabSz="457200" fontAlgn="base">
              <a:lnSpc>
                <a:spcPct val="80000"/>
              </a:lnSpc>
              <a:spcBef>
                <a:spcPct val="20000"/>
              </a:spcBef>
              <a:spcAft>
                <a:spcPct val="0"/>
              </a:spcAft>
              <a:buClrTx/>
              <a:buFont typeface="Arial" charset="0"/>
              <a:buChar char="•"/>
            </a:pPr>
            <a:endParaRPr lang="es-CL" sz="1800" kern="1200" dirty="0">
              <a:solidFill>
                <a:prstClr val="black"/>
              </a:solidFill>
              <a:latin typeface="Arial" panose="020B0604020202020204" pitchFamily="34"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900" kern="1200" dirty="0">
              <a:solidFill>
                <a:prstClr val="black"/>
              </a:solidFill>
              <a:latin typeface="Times New Roman" pitchFamily="18" charset="0"/>
              <a:ea typeface="Arial Unicode MS"/>
              <a:cs typeface="Times New Roman" pitchFamily="18" charset="0"/>
            </a:endParaRPr>
          </a:p>
        </p:txBody>
      </p:sp>
      <p:sp>
        <p:nvSpPr>
          <p:cNvPr id="10" name="Text Box 5">
            <a:extLst>
              <a:ext uri="{FF2B5EF4-FFF2-40B4-BE49-F238E27FC236}">
                <a16:creationId xmlns:a16="http://schemas.microsoft.com/office/drawing/2014/main" xmlns="" id="{41A80858-3B4A-4016-83A3-184C71A15AAA}"/>
              </a:ext>
            </a:extLst>
          </p:cNvPr>
          <p:cNvSpPr txBox="1">
            <a:spLocks noChangeArrowheads="1"/>
          </p:cNvSpPr>
          <p:nvPr/>
        </p:nvSpPr>
        <p:spPr bwMode="auto">
          <a:xfrm>
            <a:off x="1040407" y="4140165"/>
            <a:ext cx="7025134" cy="200054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SELECT </a:t>
            </a:r>
            <a:r>
              <a:rPr kumimoji="0" lang="es-MX" sz="18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tabla1.columna1, tabla1.columna2, tabla2.columna1, tabla2.columna2,... </a:t>
            </a:r>
          </a:p>
          <a:p>
            <a:pPr marL="0" marR="0" lvl="0" indent="0" defTabSz="914400" eaLnBrk="1" fontAlgn="base" latinLnBrk="0" hangingPunct="1">
              <a:lnSpc>
                <a:spcPct val="100000"/>
              </a:lnSpc>
              <a:spcBef>
                <a:spcPct val="0"/>
              </a:spcBef>
              <a:spcAft>
                <a:spcPct val="0"/>
              </a:spcAft>
              <a:buClrTx/>
              <a:buSzTx/>
              <a:buFontTx/>
              <a:buNone/>
              <a:tabLst/>
              <a:defRPr/>
            </a:pP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FROM </a:t>
            </a:r>
            <a:r>
              <a:rPr kumimoji="0" lang="es-MX" sz="18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tabla1</a:t>
            </a:r>
          </a:p>
          <a:p>
            <a:pPr marL="0" marR="0" lvl="0" indent="0" defTabSz="914400" eaLnBrk="1" fontAlgn="base" latinLnBrk="0" hangingPunct="1">
              <a:lnSpc>
                <a:spcPct val="100000"/>
              </a:lnSpc>
              <a:spcBef>
                <a:spcPct val="0"/>
              </a:spcBef>
              <a:spcAft>
                <a:spcPct val="0"/>
              </a:spcAft>
              <a:buClrTx/>
              <a:buSzTx/>
              <a:buFontTx/>
              <a:buNone/>
              <a:tabLst/>
              <a:defRPr/>
            </a:pP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[NATURAL [INNER] JOIN </a:t>
            </a:r>
            <a:r>
              <a:rPr kumimoji="0" lang="es-MX" sz="18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tabla2</a:t>
            </a: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[[INNER]JOIN </a:t>
            </a:r>
            <a:r>
              <a:rPr kumimoji="0" lang="es-MX" sz="18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tabla2 </a:t>
            </a: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USING(</a:t>
            </a:r>
            <a:r>
              <a:rPr kumimoji="0" lang="es-MX" sz="1800" b="1" i="1" u="none" strike="noStrike" kern="1200" cap="none" spc="0" normalizeH="0" baseline="0" noProof="0" dirty="0">
                <a:ln>
                  <a:noFill/>
                </a:ln>
                <a:solidFill>
                  <a:sysClr val="windowText" lastClr="000000"/>
                </a:solidFill>
                <a:effectLst/>
                <a:uLnTx/>
                <a:uFillTx/>
                <a:latin typeface="Calibri"/>
                <a:ea typeface="+mn-ea"/>
                <a:cs typeface="Arial" pitchFamily="34" charset="0"/>
              </a:rPr>
              <a:t>columna</a:t>
            </a: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[[INNER]JOIN </a:t>
            </a:r>
            <a:r>
              <a:rPr kumimoji="0" lang="es-MX" sz="18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tabla2 </a:t>
            </a: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ON (</a:t>
            </a:r>
            <a:r>
              <a:rPr kumimoji="0" lang="es-MX" sz="18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tabla1.columa = tabla2.columna</a:t>
            </a:r>
            <a:r>
              <a:rPr kumimoji="0" lang="es-MX" sz="1800" b="1" i="0" u="none" strike="noStrike" kern="1200" cap="none" spc="0" normalizeH="0" baseline="0" noProof="0" dirty="0">
                <a:ln>
                  <a:noFill/>
                </a:ln>
                <a:solidFill>
                  <a:sysClr val="windowText" lastClr="000000"/>
                </a:solidFill>
                <a:effectLst/>
                <a:uLnTx/>
                <a:uFillTx/>
                <a:latin typeface="Calibri"/>
                <a:ea typeface="+mn-ea"/>
                <a:cs typeface="Arial"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8281270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lvl="0" defTabSz="457200">
              <a:defRPr/>
            </a:pPr>
            <a:r>
              <a:rPr lang="es-CL" sz="2800" b="1" dirty="0">
                <a:solidFill>
                  <a:prstClr val="white"/>
                </a:solidFill>
                <a:latin typeface="Calibri"/>
              </a:rPr>
              <a:t>Creando JOINS con la </a:t>
            </a:r>
            <a:br>
              <a:rPr lang="es-CL" sz="2800" b="1" dirty="0">
                <a:solidFill>
                  <a:prstClr val="white"/>
                </a:solidFill>
                <a:latin typeface="Calibri"/>
              </a:rPr>
            </a:br>
            <a:r>
              <a:rPr lang="es-CL" sz="2800" b="1" dirty="0">
                <a:solidFill>
                  <a:prstClr val="white"/>
                </a:solidFill>
                <a:latin typeface="Calibri"/>
              </a:rPr>
              <a:t>cláusula  NATURAL JOIN</a:t>
            </a:r>
          </a:p>
        </p:txBody>
      </p:sp>
      <p:sp>
        <p:nvSpPr>
          <p:cNvPr id="21" name="Rectangle 3">
            <a:extLst>
              <a:ext uri="{FF2B5EF4-FFF2-40B4-BE49-F238E27FC236}">
                <a16:creationId xmlns:a16="http://schemas.microsoft.com/office/drawing/2014/main" xmlns="" id="{9EA1EAC8-A5FE-4FDB-94E7-713C3ECAED25}"/>
              </a:ext>
            </a:extLst>
          </p:cNvPr>
          <p:cNvSpPr txBox="1">
            <a:spLocks noChangeArrowheads="1"/>
          </p:cNvSpPr>
          <p:nvPr/>
        </p:nvSpPr>
        <p:spPr bwMode="auto">
          <a:xfrm>
            <a:off x="611188" y="1220812"/>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Sintaxis:</a:t>
            </a: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a:t>
            </a:r>
          </a:p>
        </p:txBody>
      </p:sp>
      <p:sp>
        <p:nvSpPr>
          <p:cNvPr id="22" name="Text Box 5">
            <a:extLst>
              <a:ext uri="{FF2B5EF4-FFF2-40B4-BE49-F238E27FC236}">
                <a16:creationId xmlns:a16="http://schemas.microsoft.com/office/drawing/2014/main" xmlns="" id="{3A09A662-99E3-4A74-8EBC-44821254E7B6}"/>
              </a:ext>
            </a:extLst>
          </p:cNvPr>
          <p:cNvSpPr txBox="1">
            <a:spLocks noChangeArrowheads="1"/>
          </p:cNvSpPr>
          <p:nvPr/>
        </p:nvSpPr>
        <p:spPr bwMode="auto">
          <a:xfrm>
            <a:off x="1296360" y="2689444"/>
            <a:ext cx="6011944" cy="83099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err="1">
                <a:ln>
                  <a:noFill/>
                </a:ln>
                <a:solidFill>
                  <a:srgbClr val="0000DE"/>
                </a:solidFill>
                <a:effectLst/>
                <a:uLnTx/>
                <a:uFillTx/>
                <a:latin typeface="Calibri"/>
                <a:ea typeface="+mn-ea"/>
                <a:cs typeface="Arial" panose="020B0604020202020204" pitchFamily="34" charset="0"/>
              </a:rPr>
              <a:t>department_name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location_id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8000"/>
                </a:solidFill>
                <a:effectLst/>
                <a:uLnTx/>
                <a:uFillTx/>
                <a:latin typeface="Calibri"/>
                <a:ea typeface="+mn-ea"/>
                <a:cs typeface="Arial" panose="020B0604020202020204" pitchFamily="34" charset="0"/>
              </a:rPr>
              <a:t>city</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FROM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departments</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NATURAL JOIN</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8000"/>
                </a:solidFill>
                <a:effectLst/>
                <a:uLnTx/>
                <a:uFillTx/>
                <a:latin typeface="Calibri"/>
                <a:ea typeface="+mn-ea"/>
                <a:cs typeface="Arial" panose="020B0604020202020204" pitchFamily="34" charset="0"/>
              </a:rPr>
              <a:t>locations</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sp>
        <p:nvSpPr>
          <p:cNvPr id="26" name="Text Box 5">
            <a:extLst>
              <a:ext uri="{FF2B5EF4-FFF2-40B4-BE49-F238E27FC236}">
                <a16:creationId xmlns:a16="http://schemas.microsoft.com/office/drawing/2014/main" xmlns="" id="{4564BFE7-5C71-4337-AA70-F08C1ACBB3BE}"/>
              </a:ext>
            </a:extLst>
          </p:cNvPr>
          <p:cNvSpPr txBox="1">
            <a:spLocks noChangeArrowheads="1"/>
          </p:cNvSpPr>
          <p:nvPr/>
        </p:nvSpPr>
        <p:spPr bwMode="auto">
          <a:xfrm>
            <a:off x="1115616" y="1497847"/>
            <a:ext cx="7056784" cy="83099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sysClr val="windowText" lastClr="000000"/>
              </a:solidFill>
              <a:effectLst/>
              <a:uLnTx/>
              <a:uFillTx/>
              <a:latin typeface="Calibri"/>
              <a:ea typeface="+mn-ea"/>
              <a:cs typeface="Arial"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itchFamily="34" charset="0"/>
              </a:rPr>
              <a:t>SELECT </a:t>
            </a: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tabla1.columna1, tabla1.columna2, tabla2.columna1, tabla2.columna2,... </a:t>
            </a:r>
          </a:p>
          <a:p>
            <a:pPr marL="0" marR="0" lvl="0" indent="0" defTabSz="914400" eaLnBrk="1" fontAlgn="base" latinLnBrk="0" hangingPunct="1">
              <a:lnSpc>
                <a:spcPct val="100000"/>
              </a:lnSpc>
              <a:spcBef>
                <a:spcPct val="0"/>
              </a:spcBef>
              <a:spcAft>
                <a:spcPct val="0"/>
              </a:spcAft>
              <a:buClrTx/>
              <a:buSzTx/>
              <a:buFontTx/>
              <a:buNone/>
              <a:tabLst/>
              <a:defRPr/>
            </a:pP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itchFamily="34" charset="0"/>
              </a:rPr>
              <a:t>FROM </a:t>
            </a: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tabla1 </a:t>
            </a:r>
            <a:r>
              <a:rPr kumimoji="0" lang="es-MX" sz="1600" b="1" i="0" u="none" strike="noStrike" kern="1200" cap="none" spc="0" normalizeH="0" baseline="0" noProof="0" dirty="0">
                <a:ln>
                  <a:noFill/>
                </a:ln>
                <a:solidFill>
                  <a:srgbClr val="C00000"/>
                </a:solidFill>
                <a:effectLst/>
                <a:uLnTx/>
                <a:uFillTx/>
                <a:latin typeface="Calibri"/>
                <a:ea typeface="+mn-ea"/>
                <a:cs typeface="Arial" pitchFamily="34" charset="0"/>
              </a:rPr>
              <a:t>NATURAL</a:t>
            </a: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itchFamily="34" charset="0"/>
              </a:rPr>
              <a:t> [</a:t>
            </a:r>
            <a:r>
              <a:rPr kumimoji="0" lang="es-MX" sz="1600" b="1" i="0" u="none" strike="noStrike" kern="1200" cap="none" spc="0" normalizeH="0" baseline="0" noProof="0" dirty="0">
                <a:ln>
                  <a:noFill/>
                </a:ln>
                <a:solidFill>
                  <a:srgbClr val="C00000"/>
                </a:solidFill>
                <a:effectLst/>
                <a:uLnTx/>
                <a:uFillTx/>
                <a:latin typeface="Calibri"/>
                <a:ea typeface="+mn-ea"/>
                <a:cs typeface="Arial" pitchFamily="34" charset="0"/>
              </a:rPr>
              <a:t>INNER</a:t>
            </a: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itchFamily="34" charset="0"/>
              </a:rPr>
              <a:t>] </a:t>
            </a:r>
            <a:r>
              <a:rPr kumimoji="0" lang="es-MX" sz="1600" b="1" i="0" u="none" strike="noStrike" kern="1200" cap="none" spc="0" normalizeH="0" baseline="0" noProof="0" dirty="0">
                <a:ln>
                  <a:noFill/>
                </a:ln>
                <a:solidFill>
                  <a:srgbClr val="C00000"/>
                </a:solidFill>
                <a:effectLst/>
                <a:uLnTx/>
                <a:uFillTx/>
                <a:latin typeface="Calibri"/>
                <a:ea typeface="+mn-ea"/>
                <a:cs typeface="Arial" pitchFamily="34" charset="0"/>
              </a:rPr>
              <a:t>JOIN</a:t>
            </a: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itchFamily="34" charset="0"/>
              </a:rPr>
              <a:t> </a:t>
            </a: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tabla2;</a:t>
            </a: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2" name="Imagen 1">
            <a:extLst>
              <a:ext uri="{FF2B5EF4-FFF2-40B4-BE49-F238E27FC236}">
                <a16:creationId xmlns:a16="http://schemas.microsoft.com/office/drawing/2014/main" xmlns="" id="{696E2925-774B-4BB7-8DB9-AFA811B45A6E}"/>
              </a:ext>
            </a:extLst>
          </p:cNvPr>
          <p:cNvPicPr>
            <a:picLocks noChangeAspect="1"/>
          </p:cNvPicPr>
          <p:nvPr/>
        </p:nvPicPr>
        <p:blipFill>
          <a:blip r:embed="rId3"/>
          <a:stretch>
            <a:fillRect/>
          </a:stretch>
        </p:blipFill>
        <p:spPr>
          <a:xfrm>
            <a:off x="1720627" y="3611545"/>
            <a:ext cx="5448750" cy="3017964"/>
          </a:xfrm>
          <a:prstGeom prst="rect">
            <a:avLst/>
          </a:prstGeom>
        </p:spPr>
      </p:pic>
    </p:spTree>
    <p:extLst>
      <p:ext uri="{BB962C8B-B14F-4D97-AF65-F5344CB8AC3E}">
        <p14:creationId xmlns:p14="http://schemas.microsoft.com/office/powerpoint/2010/main" val="42668567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lvl="0" defTabSz="457200">
              <a:defRPr/>
            </a:pPr>
            <a:r>
              <a:rPr lang="es-CL" sz="2800" b="1" dirty="0">
                <a:solidFill>
                  <a:prstClr val="white"/>
                </a:solidFill>
                <a:latin typeface="Calibri"/>
              </a:rPr>
              <a:t>Creando JOINS con la </a:t>
            </a:r>
            <a:br>
              <a:rPr lang="es-CL" sz="2800" b="1" dirty="0">
                <a:solidFill>
                  <a:prstClr val="white"/>
                </a:solidFill>
                <a:latin typeface="Calibri"/>
              </a:rPr>
            </a:br>
            <a:r>
              <a:rPr lang="es-CL" sz="2800" b="1" dirty="0">
                <a:solidFill>
                  <a:prstClr val="white"/>
                </a:solidFill>
                <a:latin typeface="Calibri"/>
              </a:rPr>
              <a:t>cláusula  NATURAL JOIN</a:t>
            </a:r>
          </a:p>
        </p:txBody>
      </p:sp>
      <p:sp>
        <p:nvSpPr>
          <p:cNvPr id="27" name="Rectangle 3">
            <a:extLst>
              <a:ext uri="{FF2B5EF4-FFF2-40B4-BE49-F238E27FC236}">
                <a16:creationId xmlns:a16="http://schemas.microsoft.com/office/drawing/2014/main" xmlns="" id="{17FC02C8-2228-4C50-A4CB-3E1048571BBB}"/>
              </a:ext>
            </a:extLst>
          </p:cNvPr>
          <p:cNvSpPr txBox="1">
            <a:spLocks noChangeArrowheads="1"/>
          </p:cNvSpPr>
          <p:nvPr/>
        </p:nvSpPr>
        <p:spPr bwMode="auto">
          <a:xfrm>
            <a:off x="611188" y="1334860"/>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a:t>
            </a:r>
          </a:p>
        </p:txBody>
      </p:sp>
      <p:sp>
        <p:nvSpPr>
          <p:cNvPr id="28" name="Text Box 5">
            <a:extLst>
              <a:ext uri="{FF2B5EF4-FFF2-40B4-BE49-F238E27FC236}">
                <a16:creationId xmlns:a16="http://schemas.microsoft.com/office/drawing/2014/main" xmlns="" id="{DF04BC9F-1F85-480F-A512-DEAB3BBE0D99}"/>
              </a:ext>
            </a:extLst>
          </p:cNvPr>
          <p:cNvSpPr txBox="1">
            <a:spLocks noChangeArrowheads="1"/>
          </p:cNvSpPr>
          <p:nvPr/>
        </p:nvSpPr>
        <p:spPr bwMode="auto">
          <a:xfrm>
            <a:off x="1296360" y="1670840"/>
            <a:ext cx="6516000" cy="83099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e.</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employee_id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8000"/>
                </a:solidFill>
                <a:effectLst/>
                <a:uLnTx/>
                <a:uFillTx/>
                <a:latin typeface="Calibri"/>
                <a:ea typeface="+mn-ea"/>
                <a:cs typeface="Arial" panose="020B0604020202020204" pitchFamily="34" charset="0"/>
              </a:rPr>
              <a:t>d.department_name</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employees 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NATURAL INNER JOIN</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8000"/>
                </a:solidFill>
                <a:effectLst/>
                <a:uLnTx/>
                <a:uFillTx/>
                <a:latin typeface="Calibri"/>
                <a:ea typeface="+mn-ea"/>
                <a:cs typeface="Arial" panose="020B0604020202020204" pitchFamily="34" charset="0"/>
              </a:rPr>
              <a:t>departments 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endParaRPr kumimoji="0" lang="en-US" sz="1600" b="1" i="0" u="none" strike="noStrike" kern="1200" cap="none" spc="0" normalizeH="0" baseline="0" noProof="0" dirty="0">
              <a:ln>
                <a:noFill/>
              </a:ln>
              <a:solidFill>
                <a:srgbClr val="008000"/>
              </a:solidFill>
              <a:effectLst/>
              <a:uLnTx/>
              <a:uFillTx/>
              <a:latin typeface="Calibri"/>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pic>
        <p:nvPicPr>
          <p:cNvPr id="2" name="Imagen 1">
            <a:extLst>
              <a:ext uri="{FF2B5EF4-FFF2-40B4-BE49-F238E27FC236}">
                <a16:creationId xmlns:a16="http://schemas.microsoft.com/office/drawing/2014/main" xmlns="" id="{C45321EF-4AF0-41D6-BE48-D8E86466EB7C}"/>
              </a:ext>
            </a:extLst>
          </p:cNvPr>
          <p:cNvPicPr>
            <a:picLocks noChangeAspect="1"/>
          </p:cNvPicPr>
          <p:nvPr/>
        </p:nvPicPr>
        <p:blipFill>
          <a:blip r:embed="rId3"/>
          <a:stretch>
            <a:fillRect/>
          </a:stretch>
        </p:blipFill>
        <p:spPr>
          <a:xfrm>
            <a:off x="2568925" y="2569507"/>
            <a:ext cx="4006150" cy="4075767"/>
          </a:xfrm>
          <a:prstGeom prst="rect">
            <a:avLst/>
          </a:prstGeom>
        </p:spPr>
      </p:pic>
    </p:spTree>
    <p:extLst>
      <p:ext uri="{BB962C8B-B14F-4D97-AF65-F5344CB8AC3E}">
        <p14:creationId xmlns:p14="http://schemas.microsoft.com/office/powerpoint/2010/main" val="40703859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lvl="0" defTabSz="457200">
              <a:defRPr/>
            </a:pPr>
            <a:r>
              <a:rPr lang="es-CL" sz="2800" b="1" dirty="0">
                <a:solidFill>
                  <a:prstClr val="white"/>
                </a:solidFill>
                <a:latin typeface="Calibri"/>
              </a:rPr>
              <a:t>Creando JOINS con la </a:t>
            </a:r>
            <a:br>
              <a:rPr lang="es-CL" sz="2800" b="1" dirty="0">
                <a:solidFill>
                  <a:prstClr val="white"/>
                </a:solidFill>
                <a:latin typeface="Calibri"/>
              </a:rPr>
            </a:br>
            <a:r>
              <a:rPr lang="es-CL" sz="2800" b="1" dirty="0">
                <a:solidFill>
                  <a:prstClr val="white"/>
                </a:solidFill>
                <a:latin typeface="Calibri"/>
              </a:rPr>
              <a:t>cláusula  USING</a:t>
            </a:r>
          </a:p>
        </p:txBody>
      </p:sp>
      <p:sp>
        <p:nvSpPr>
          <p:cNvPr id="13" name="Rectangle 3">
            <a:extLst>
              <a:ext uri="{FF2B5EF4-FFF2-40B4-BE49-F238E27FC236}">
                <a16:creationId xmlns:a16="http://schemas.microsoft.com/office/drawing/2014/main" xmlns="" id="{7BB86095-3F35-4214-A484-FAB83901B058}"/>
              </a:ext>
            </a:extLst>
          </p:cNvPr>
          <p:cNvSpPr txBox="1">
            <a:spLocks noChangeArrowheads="1"/>
          </p:cNvSpPr>
          <p:nvPr/>
        </p:nvSpPr>
        <p:spPr bwMode="auto">
          <a:xfrm>
            <a:off x="592102" y="1340768"/>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Sintaxis:</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Times New Roman" pitchFamily="18" charset="0"/>
              </a:rPr>
              <a:t>Ejemplo:</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p:txBody>
      </p:sp>
      <p:sp>
        <p:nvSpPr>
          <p:cNvPr id="14" name="Text Box 5">
            <a:extLst>
              <a:ext uri="{FF2B5EF4-FFF2-40B4-BE49-F238E27FC236}">
                <a16:creationId xmlns:a16="http://schemas.microsoft.com/office/drawing/2014/main" xmlns="" id="{F8FAFFAB-E31C-47D4-AACD-B536C9369A5C}"/>
              </a:ext>
            </a:extLst>
          </p:cNvPr>
          <p:cNvSpPr txBox="1">
            <a:spLocks noChangeArrowheads="1"/>
          </p:cNvSpPr>
          <p:nvPr/>
        </p:nvSpPr>
        <p:spPr bwMode="auto">
          <a:xfrm>
            <a:off x="1296360" y="3175171"/>
            <a:ext cx="6299976" cy="1323439"/>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employee_id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last_name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8000"/>
                </a:solidFill>
                <a:effectLst/>
                <a:uLnTx/>
                <a:uFillTx/>
                <a:latin typeface="Calibri"/>
                <a:ea typeface="+mn-ea"/>
                <a:cs typeface="Arial" panose="020B0604020202020204" pitchFamily="34" charset="0"/>
              </a:rPr>
              <a:t>location_id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employees</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JOIN </a:t>
            </a:r>
            <a:r>
              <a:rPr kumimoji="0" lang="en-US" sz="1600" b="1" i="0" u="none" strike="noStrike" kern="1200" cap="none" spc="0" normalizeH="0" baseline="0" noProof="0" dirty="0">
                <a:ln>
                  <a:noFill/>
                </a:ln>
                <a:solidFill>
                  <a:srgbClr val="008000"/>
                </a:solidFill>
                <a:effectLst/>
                <a:uLnTx/>
                <a:uFillTx/>
                <a:latin typeface="Calibri"/>
                <a:ea typeface="+mn-ea"/>
                <a:cs typeface="Arial" panose="020B0604020202020204" pitchFamily="34" charset="0"/>
              </a:rPr>
              <a:t>departments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USING (department_id)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ORDER BY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employee_id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pic>
        <p:nvPicPr>
          <p:cNvPr id="15" name="Imagen 14">
            <a:extLst>
              <a:ext uri="{FF2B5EF4-FFF2-40B4-BE49-F238E27FC236}">
                <a16:creationId xmlns:a16="http://schemas.microsoft.com/office/drawing/2014/main" xmlns="" id="{2B42A450-39FB-42A4-8296-DED4E042DE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9792" y="4549598"/>
            <a:ext cx="3568838" cy="2132856"/>
          </a:xfrm>
          <a:prstGeom prst="rect">
            <a:avLst/>
          </a:prstGeom>
        </p:spPr>
      </p:pic>
      <p:sp>
        <p:nvSpPr>
          <p:cNvPr id="16" name="Text Box 5">
            <a:extLst>
              <a:ext uri="{FF2B5EF4-FFF2-40B4-BE49-F238E27FC236}">
                <a16:creationId xmlns:a16="http://schemas.microsoft.com/office/drawing/2014/main" xmlns="" id="{B36D1003-11D2-485C-858F-151497D5E5FB}"/>
              </a:ext>
            </a:extLst>
          </p:cNvPr>
          <p:cNvSpPr txBox="1">
            <a:spLocks noChangeArrowheads="1"/>
          </p:cNvSpPr>
          <p:nvPr/>
        </p:nvSpPr>
        <p:spPr bwMode="auto">
          <a:xfrm>
            <a:off x="1043608" y="1616728"/>
            <a:ext cx="7056784"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sysClr val="windowText" lastClr="000000"/>
              </a:solidFill>
              <a:effectLst/>
              <a:uLnTx/>
              <a:uFillTx/>
              <a:latin typeface="Calibri"/>
              <a:ea typeface="+mn-ea"/>
              <a:cs typeface="Arial"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itchFamily="34" charset="0"/>
              </a:rPr>
              <a:t>SELECT </a:t>
            </a: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tabla1.columna1, tabla1.columna2, tabla2.columna1, tabla2.columna2,... </a:t>
            </a:r>
          </a:p>
          <a:p>
            <a:pPr marL="0" marR="0" lvl="0" indent="0" defTabSz="914400" eaLnBrk="1" fontAlgn="base" latinLnBrk="0" hangingPunct="1">
              <a:lnSpc>
                <a:spcPct val="100000"/>
              </a:lnSpc>
              <a:spcBef>
                <a:spcPct val="0"/>
              </a:spcBef>
              <a:spcAft>
                <a:spcPct val="0"/>
              </a:spcAft>
              <a:buClrTx/>
              <a:buSzTx/>
              <a:buFontTx/>
              <a:buNone/>
              <a:tabLst/>
              <a:defRPr/>
            </a:pP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itchFamily="34" charset="0"/>
              </a:rPr>
              <a:t>FROM </a:t>
            </a: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tabla1 </a:t>
            </a: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anose="020B0604020202020204" pitchFamily="34" charset="0"/>
              </a:rPr>
              <a:t>[INNER] JOIN </a:t>
            </a: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tabla2</a:t>
            </a:r>
          </a:p>
          <a:p>
            <a:pPr marL="0" marR="0" lvl="0" indent="0" defTabSz="914400" eaLnBrk="1" fontAlgn="base" latinLnBrk="0" hangingPunct="1">
              <a:lnSpc>
                <a:spcPct val="100000"/>
              </a:lnSpc>
              <a:spcBef>
                <a:spcPct val="0"/>
              </a:spcBef>
              <a:spcAft>
                <a:spcPct val="0"/>
              </a:spcAft>
              <a:buClrTx/>
              <a:buSzTx/>
              <a:buFontTx/>
              <a:buNone/>
              <a:tabLst/>
              <a:defRPr/>
            </a:pP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 </a:t>
            </a:r>
            <a:r>
              <a:rPr kumimoji="0" lang="es-MX"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USING(</a:t>
            </a:r>
            <a:r>
              <a:rPr kumimoji="0" lang="es-MX" sz="1600" b="1" i="1"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columna</a:t>
            </a:r>
            <a:r>
              <a:rPr kumimoji="0" lang="es-MX"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a:t>
            </a: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936910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lvl="0" defTabSz="457200">
              <a:defRPr/>
            </a:pPr>
            <a:r>
              <a:rPr lang="es-CL" sz="2800" b="1" dirty="0">
                <a:solidFill>
                  <a:prstClr val="white"/>
                </a:solidFill>
                <a:latin typeface="Calibri"/>
              </a:rPr>
              <a:t>Creando JOINS con la </a:t>
            </a:r>
            <a:br>
              <a:rPr lang="es-CL" sz="2800" b="1" dirty="0">
                <a:solidFill>
                  <a:prstClr val="white"/>
                </a:solidFill>
                <a:latin typeface="Calibri"/>
              </a:rPr>
            </a:br>
            <a:r>
              <a:rPr lang="es-CL" sz="2800" b="1" dirty="0">
                <a:solidFill>
                  <a:prstClr val="white"/>
                </a:solidFill>
                <a:latin typeface="Calibri"/>
              </a:rPr>
              <a:t>cláusula  USING</a:t>
            </a:r>
          </a:p>
        </p:txBody>
      </p:sp>
      <p:pic>
        <p:nvPicPr>
          <p:cNvPr id="10" name="Imagen 9">
            <a:extLst>
              <a:ext uri="{FF2B5EF4-FFF2-40B4-BE49-F238E27FC236}">
                <a16:creationId xmlns:a16="http://schemas.microsoft.com/office/drawing/2014/main" xmlns="" id="{D24F0E0E-4CF2-4DE5-A174-DC437AA614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95362" y="2808312"/>
            <a:ext cx="3288806" cy="3645024"/>
          </a:xfrm>
          <a:prstGeom prst="rect">
            <a:avLst/>
          </a:prstGeom>
        </p:spPr>
      </p:pic>
      <p:sp>
        <p:nvSpPr>
          <p:cNvPr id="11" name="Rectangle 3">
            <a:extLst>
              <a:ext uri="{FF2B5EF4-FFF2-40B4-BE49-F238E27FC236}">
                <a16:creationId xmlns:a16="http://schemas.microsoft.com/office/drawing/2014/main" xmlns="" id="{30013A90-FDBF-40E3-AAB0-CF554FD0F1E2}"/>
              </a:ext>
            </a:extLst>
          </p:cNvPr>
          <p:cNvSpPr txBox="1">
            <a:spLocks noChangeArrowheads="1"/>
          </p:cNvSpPr>
          <p:nvPr/>
        </p:nvSpPr>
        <p:spPr bwMode="auto">
          <a:xfrm>
            <a:off x="683840" y="1364828"/>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Times New Roman" pitchFamily="18" charset="0"/>
              </a:rPr>
              <a:t>Ejemplo:</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18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pPr>
            <a:endParaRPr lang="es-CL" sz="2000" kern="1200" dirty="0">
              <a:solidFill>
                <a:prstClr val="black"/>
              </a:solidFill>
              <a:latin typeface="Times New Roman" pitchFamily="18" charset="0"/>
              <a:ea typeface="Arial Unicode MS"/>
              <a:cs typeface="Times New Roman" pitchFamily="18" charset="0"/>
            </a:endParaRPr>
          </a:p>
        </p:txBody>
      </p:sp>
      <p:sp>
        <p:nvSpPr>
          <p:cNvPr id="12" name="Text Box 5">
            <a:extLst>
              <a:ext uri="{FF2B5EF4-FFF2-40B4-BE49-F238E27FC236}">
                <a16:creationId xmlns:a16="http://schemas.microsoft.com/office/drawing/2014/main" xmlns="" id="{E5C7AE8C-ED67-4F12-A90F-B2D95056048F}"/>
              </a:ext>
            </a:extLst>
          </p:cNvPr>
          <p:cNvSpPr txBox="1">
            <a:spLocks noChangeArrowheads="1"/>
          </p:cNvSpPr>
          <p:nvPr/>
        </p:nvSpPr>
        <p:spPr bwMode="auto">
          <a:xfrm>
            <a:off x="1403648" y="1669278"/>
            <a:ext cx="5832648"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d.department_name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err="1">
                <a:ln>
                  <a:noFill/>
                </a:ln>
                <a:solidFill>
                  <a:srgbClr val="008000"/>
                </a:solidFill>
                <a:effectLst/>
                <a:uLnTx/>
                <a:uFillTx/>
                <a:latin typeface="Calibri"/>
                <a:ea typeface="+mn-ea"/>
                <a:cs typeface="Arial" panose="020B0604020202020204" pitchFamily="34" charset="0"/>
              </a:rPr>
              <a:t>l.city</a:t>
            </a:r>
            <a:r>
              <a:rPr kumimoji="0" lang="en-US" sz="1600" b="1" i="0" u="none" strike="noStrike" kern="1200" cap="none" spc="0" normalizeH="0" baseline="0" noProof="0" dirty="0">
                <a:ln>
                  <a:noFill/>
                </a:ln>
                <a:solidFill>
                  <a:srgbClr val="008000"/>
                </a:solidFill>
                <a:effectLst/>
                <a:uLnTx/>
                <a:uFillTx/>
                <a:latin typeface="Calibri"/>
                <a:ea typeface="+mn-ea"/>
                <a:cs typeface="Arial" panose="020B0604020202020204" pitchFamily="34" charset="0"/>
              </a:rPr>
              <a:t>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departments 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JOIN </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8000"/>
                </a:solidFill>
                <a:effectLst/>
                <a:uLnTx/>
                <a:uFillTx/>
                <a:latin typeface="Calibri"/>
                <a:ea typeface="+mn-ea"/>
                <a:cs typeface="Arial" panose="020B0604020202020204" pitchFamily="34" charset="0"/>
              </a:rPr>
              <a:t>locations l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USING (location_id)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spTree>
    <p:extLst>
      <p:ext uri="{BB962C8B-B14F-4D97-AF65-F5344CB8AC3E}">
        <p14:creationId xmlns:p14="http://schemas.microsoft.com/office/powerpoint/2010/main" val="33411940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lvl="0" defTabSz="457200">
              <a:defRPr/>
            </a:pPr>
            <a:r>
              <a:rPr lang="es-CL" sz="2800" b="1" dirty="0">
                <a:solidFill>
                  <a:prstClr val="white"/>
                </a:solidFill>
                <a:latin typeface="Calibri"/>
              </a:rPr>
              <a:t>Consideraciones al usar la cláusula  USING</a:t>
            </a:r>
          </a:p>
        </p:txBody>
      </p:sp>
      <p:sp>
        <p:nvSpPr>
          <p:cNvPr id="13" name="Rectangle 3">
            <a:extLst>
              <a:ext uri="{FF2B5EF4-FFF2-40B4-BE49-F238E27FC236}">
                <a16:creationId xmlns:a16="http://schemas.microsoft.com/office/drawing/2014/main" xmlns="" id="{ABB6D931-4706-47B6-8BDE-FCE9CA72C90E}"/>
              </a:ext>
            </a:extLst>
          </p:cNvPr>
          <p:cNvSpPr txBox="1">
            <a:spLocks noChangeArrowheads="1"/>
          </p:cNvSpPr>
          <p:nvPr/>
        </p:nvSpPr>
        <p:spPr bwMode="auto">
          <a:xfrm>
            <a:off x="611188" y="1580852"/>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 </a:t>
            </a:r>
            <a:r>
              <a:rPr lang="es-CL" sz="2000" kern="1200" dirty="0">
                <a:solidFill>
                  <a:prstClr val="black"/>
                </a:solidFill>
                <a:latin typeface="Calibri"/>
                <a:ea typeface="Arial Unicode MS"/>
                <a:cs typeface="Times New Roman" pitchFamily="18" charset="0"/>
              </a:rPr>
              <a:t>Sentencia incorrecta					        </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Times New Roman" pitchFamily="18" charset="0"/>
              </a:rPr>
              <a:t>Sentencia correcta												</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18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pPr>
            <a:endParaRPr lang="es-CL" sz="2000" kern="1200" dirty="0">
              <a:solidFill>
                <a:prstClr val="black"/>
              </a:solidFill>
              <a:latin typeface="Times New Roman" pitchFamily="18" charset="0"/>
              <a:ea typeface="Arial Unicode MS"/>
              <a:cs typeface="Times New Roman" pitchFamily="18" charset="0"/>
            </a:endParaRPr>
          </a:p>
        </p:txBody>
      </p:sp>
      <p:sp>
        <p:nvSpPr>
          <p:cNvPr id="14" name="Text Box 5">
            <a:extLst>
              <a:ext uri="{FF2B5EF4-FFF2-40B4-BE49-F238E27FC236}">
                <a16:creationId xmlns:a16="http://schemas.microsoft.com/office/drawing/2014/main" xmlns="" id="{CCB5D317-68AE-4F78-B8DD-8B6ACB068B51}"/>
              </a:ext>
            </a:extLst>
          </p:cNvPr>
          <p:cNvSpPr txBox="1">
            <a:spLocks noChangeArrowheads="1"/>
          </p:cNvSpPr>
          <p:nvPr/>
        </p:nvSpPr>
        <p:spPr bwMode="auto">
          <a:xfrm>
            <a:off x="1331640" y="4725144"/>
            <a:ext cx="5472608" cy="95410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l.city,  d.department_name,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location_id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locations l JOIN  departments 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USING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location_id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pic>
        <p:nvPicPr>
          <p:cNvPr id="15" name="Imagen 14">
            <a:extLst>
              <a:ext uri="{FF2B5EF4-FFF2-40B4-BE49-F238E27FC236}">
                <a16:creationId xmlns:a16="http://schemas.microsoft.com/office/drawing/2014/main" xmlns="" id="{2A885B2C-0E9A-4593-A800-8DA0AA39E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4326" y="3140968"/>
            <a:ext cx="3997834" cy="963064"/>
          </a:xfrm>
          <a:prstGeom prst="rect">
            <a:avLst/>
          </a:prstGeom>
        </p:spPr>
      </p:pic>
      <p:sp>
        <p:nvSpPr>
          <p:cNvPr id="16" name="Text Box 5">
            <a:extLst>
              <a:ext uri="{FF2B5EF4-FFF2-40B4-BE49-F238E27FC236}">
                <a16:creationId xmlns:a16="http://schemas.microsoft.com/office/drawing/2014/main" xmlns="" id="{DE89021A-5CBA-4DCF-9D66-1EEF7D60E1B4}"/>
              </a:ext>
            </a:extLst>
          </p:cNvPr>
          <p:cNvSpPr txBox="1">
            <a:spLocks noChangeArrowheads="1"/>
          </p:cNvSpPr>
          <p:nvPr/>
        </p:nvSpPr>
        <p:spPr bwMode="auto">
          <a:xfrm>
            <a:off x="1355329" y="1919734"/>
            <a:ext cx="5448919"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loc.city,  dep.department_name,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loc.location_id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locations loc JOIN  departments dep</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USING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loc.location_id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spTree>
    <p:extLst>
      <p:ext uri="{BB962C8B-B14F-4D97-AF65-F5344CB8AC3E}">
        <p14:creationId xmlns:p14="http://schemas.microsoft.com/office/powerpoint/2010/main" val="3186944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a 6">
            <a:extLst>
              <a:ext uri="{FF2B5EF4-FFF2-40B4-BE49-F238E27FC236}">
                <a16:creationId xmlns:a16="http://schemas.microsoft.com/office/drawing/2014/main" xmlns="" id="{FB9E9EC4-1442-454F-96A7-8DBD75B3E084}"/>
              </a:ext>
            </a:extLst>
          </p:cNvPr>
          <p:cNvGraphicFramePr>
            <a:graphicFrameLocks noGrp="1"/>
          </p:cNvGraphicFramePr>
          <p:nvPr/>
        </p:nvGraphicFramePr>
        <p:xfrm>
          <a:off x="428622" y="1668467"/>
          <a:ext cx="8315325" cy="3939090"/>
        </p:xfrm>
        <a:graphic>
          <a:graphicData uri="http://schemas.openxmlformats.org/drawingml/2006/table">
            <a:tbl>
              <a:tblPr firstRow="1" bandRow="1">
                <a:tableStyleId>{073A0DAA-6AF3-43AB-8588-CEC1D06C72B9}</a:tableStyleId>
              </a:tblPr>
              <a:tblGrid>
                <a:gridCol w="1457328">
                  <a:extLst>
                    <a:ext uri="{9D8B030D-6E8A-4147-A177-3AD203B41FA5}">
                      <a16:colId xmlns:a16="http://schemas.microsoft.com/office/drawing/2014/main" xmlns="" val="447460705"/>
                    </a:ext>
                  </a:extLst>
                </a:gridCol>
                <a:gridCol w="2928935">
                  <a:extLst>
                    <a:ext uri="{9D8B030D-6E8A-4147-A177-3AD203B41FA5}">
                      <a16:colId xmlns:a16="http://schemas.microsoft.com/office/drawing/2014/main" xmlns="" val="745656918"/>
                    </a:ext>
                  </a:extLst>
                </a:gridCol>
                <a:gridCol w="3929062">
                  <a:extLst>
                    <a:ext uri="{9D8B030D-6E8A-4147-A177-3AD203B41FA5}">
                      <a16:colId xmlns:a16="http://schemas.microsoft.com/office/drawing/2014/main" xmlns="" val="4006272735"/>
                    </a:ext>
                  </a:extLst>
                </a:gridCol>
              </a:tblGrid>
              <a:tr h="1205362">
                <a:tc>
                  <a:txBody>
                    <a:bodyPr/>
                    <a:lstStyle/>
                    <a:p>
                      <a:pPr algn="ctr"/>
                      <a:r>
                        <a:rPr kumimoji="0" lang="es-ES_tradnl" sz="1800" b="1" i="0" u="none" strike="noStrike" kern="0" cap="none" spc="0" normalizeH="0" baseline="0" noProof="0" dirty="0">
                          <a:ln>
                            <a:noFill/>
                          </a:ln>
                          <a:solidFill>
                            <a:srgbClr val="FFFFFF"/>
                          </a:solidFill>
                          <a:effectLst/>
                          <a:uLnTx/>
                          <a:uFillTx/>
                          <a:latin typeface="Calibri" panose="020F0502020204030204" pitchFamily="34" charset="0"/>
                          <a:ea typeface="Roboto" panose="02000000000000000000" pitchFamily="2" charset="0"/>
                          <a:cs typeface="Calibri" panose="020F0502020204030204" pitchFamily="34" charset="0"/>
                          <a:sym typeface="Arial"/>
                        </a:rPr>
                        <a:t>Experiencia</a:t>
                      </a:r>
                      <a:endParaRPr lang="es-CL" dirty="0"/>
                    </a:p>
                  </a:txBody>
                  <a:tcPr anchor="ctr"/>
                </a:tc>
                <a:tc>
                  <a:txBody>
                    <a:bodyPr/>
                    <a:lstStyle/>
                    <a:p>
                      <a:pPr algn="ctr"/>
                      <a:r>
                        <a:rPr kumimoji="0" lang="es-ES_tradnl" sz="1800" b="1" i="0" u="none" strike="noStrike" kern="0" cap="none" spc="0" normalizeH="0" baseline="0" noProof="0" dirty="0">
                          <a:ln>
                            <a:noFill/>
                          </a:ln>
                          <a:solidFill>
                            <a:srgbClr val="FFFFFF"/>
                          </a:solidFill>
                          <a:effectLst/>
                          <a:uLnTx/>
                          <a:uFillTx/>
                          <a:latin typeface="Calibri" panose="020F0502020204030204" pitchFamily="34" charset="0"/>
                          <a:ea typeface="Roboto" panose="02000000000000000000" pitchFamily="2" charset="0"/>
                          <a:cs typeface="Calibri" panose="020F0502020204030204" pitchFamily="34" charset="0"/>
                          <a:sym typeface="Arial"/>
                        </a:rPr>
                        <a:t>Nombre</a:t>
                      </a:r>
                      <a:endParaRPr lang="es-CL" dirty="0"/>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CL" sz="1800" b="1" i="0" u="none" strike="noStrike" kern="0" cap="none" spc="0" normalizeH="0" baseline="0" noProof="0" dirty="0">
                          <a:ln>
                            <a:noFill/>
                          </a:ln>
                          <a:solidFill>
                            <a:srgbClr val="FFFFFF"/>
                          </a:solidFill>
                          <a:effectLst/>
                          <a:uLnTx/>
                          <a:uFillTx/>
                          <a:latin typeface="Calibri" panose="020F0502020204030204" pitchFamily="34" charset="0"/>
                          <a:ea typeface="Roboto" panose="02000000000000000000" pitchFamily="2" charset="0"/>
                          <a:cs typeface="Calibri" panose="020F0502020204030204" pitchFamily="34" charset="0"/>
                          <a:sym typeface="Arial"/>
                        </a:rPr>
                        <a:t>Unidad de Competencia Especialidad – Nivel de la Competencia de Empleabilidad</a:t>
                      </a:r>
                      <a:endParaRPr lang="es-CL" dirty="0"/>
                    </a:p>
                  </a:txBody>
                  <a:tcPr anchor="ctr"/>
                </a:tc>
                <a:extLst>
                  <a:ext uri="{0D108BD9-81ED-4DB2-BD59-A6C34878D82A}">
                    <a16:rowId xmlns:a16="http://schemas.microsoft.com/office/drawing/2014/main" xmlns="" val="1379131601"/>
                  </a:ext>
                </a:extLst>
              </a:tr>
              <a:tr h="722048">
                <a:tc row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_tradnl" sz="1800" b="0" i="0" u="none" strike="noStrike" kern="0" cap="none" spc="0" normalizeH="0" baseline="0" noProof="0" dirty="0" err="1">
                          <a:ln>
                            <a:noFill/>
                          </a:ln>
                          <a:solidFill>
                            <a:srgbClr val="172740"/>
                          </a:solidFill>
                          <a:effectLst/>
                          <a:uLnTx/>
                          <a:uFillTx/>
                          <a:latin typeface="Calibri" panose="020F0502020204030204" pitchFamily="34" charset="0"/>
                          <a:ea typeface="Roboto" panose="02000000000000000000" pitchFamily="2" charset="0"/>
                          <a:cs typeface="Calibri" panose="020F0502020204030204" pitchFamily="34" charset="0"/>
                          <a:sym typeface="Arial"/>
                        </a:rPr>
                        <a:t>Nº</a:t>
                      </a:r>
                      <a:r>
                        <a:rPr kumimoji="0" lang="es-ES_tradnl" sz="1800" b="0" i="0" u="none" strike="noStrike" kern="0" cap="none" spc="0" normalizeH="0" baseline="0" noProof="0" dirty="0">
                          <a:ln>
                            <a:noFill/>
                          </a:ln>
                          <a:solidFill>
                            <a:srgbClr val="172740"/>
                          </a:solidFill>
                          <a:effectLst/>
                          <a:uLnTx/>
                          <a:uFillTx/>
                          <a:latin typeface="Calibri" panose="020F0502020204030204" pitchFamily="34" charset="0"/>
                          <a:ea typeface="Roboto" panose="02000000000000000000" pitchFamily="2" charset="0"/>
                          <a:cs typeface="Calibri" panose="020F0502020204030204" pitchFamily="34" charset="0"/>
                          <a:sym typeface="Arial"/>
                        </a:rPr>
                        <a:t> 2</a:t>
                      </a:r>
                    </a:p>
                    <a:p>
                      <a:endParaRPr lang="es-CL" dirty="0"/>
                    </a:p>
                  </a:txBody>
                  <a:tcPr anchor="ctr"/>
                </a:tc>
                <a:tc rowSpan="2">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s-CL" sz="1800" b="0" i="0" u="none" strike="noStrike" kern="0" cap="none" spc="0" normalizeH="0" baseline="0" noProof="0" dirty="0">
                          <a:ln>
                            <a:noFill/>
                          </a:ln>
                          <a:solidFill>
                            <a:srgbClr val="172740"/>
                          </a:solidFill>
                          <a:effectLst/>
                          <a:uLnTx/>
                          <a:uFillTx/>
                          <a:latin typeface="Calibri" panose="020F0502020204030204" pitchFamily="34" charset="0"/>
                          <a:ea typeface="Roboto" panose="02000000000000000000" pitchFamily="2" charset="0"/>
                          <a:cs typeface="Calibri" panose="020F0502020204030204" pitchFamily="34" charset="0"/>
                          <a:sym typeface="Arial"/>
                        </a:rPr>
                        <a:t>Construyendo sentencias complejas  de recuperación  y manipulación de datos</a:t>
                      </a:r>
                      <a:endParaRPr lang="es-CL" dirty="0"/>
                    </a:p>
                  </a:txBody>
                  <a:tcPr anchor="ct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s-CL" sz="1800" b="0" i="0" u="none" strike="noStrike" kern="0" cap="none" spc="0" normalizeH="0" baseline="0" noProof="0" dirty="0">
                          <a:ln>
                            <a:noFill/>
                          </a:ln>
                          <a:solidFill>
                            <a:srgbClr val="172740"/>
                          </a:solidFill>
                          <a:effectLst/>
                          <a:uLnTx/>
                          <a:uFillTx/>
                          <a:latin typeface="Calibri" panose="020F0502020204030204" pitchFamily="34" charset="0"/>
                          <a:ea typeface="+mn-ea"/>
                          <a:cs typeface="Calibri" panose="020F0502020204030204" pitchFamily="34" charset="0"/>
                          <a:sym typeface="Arial"/>
                        </a:rPr>
                        <a:t>Desarrolla operaciones sobre la base de datos que permitan la obtención, actualización, inserción y eliminación de información estableciendo una conexión con una base de datos para cumplir con los requerimientos de la organización.</a:t>
                      </a:r>
                      <a:endParaRPr lang="es-CL" dirty="0"/>
                    </a:p>
                  </a:txBody>
                  <a:tcPr anchor="ctr"/>
                </a:tc>
                <a:extLst>
                  <a:ext uri="{0D108BD9-81ED-4DB2-BD59-A6C34878D82A}">
                    <a16:rowId xmlns:a16="http://schemas.microsoft.com/office/drawing/2014/main" xmlns="" val="3941631869"/>
                  </a:ext>
                </a:extLst>
              </a:tr>
              <a:tr h="722048">
                <a:tc vMerge="1">
                  <a:txBody>
                    <a:bodyPr/>
                    <a:lstStyle/>
                    <a:p>
                      <a:endParaRPr lang="es-CL" dirty="0"/>
                    </a:p>
                  </a:txBody>
                  <a:tcPr anchor="ctr"/>
                </a:tc>
                <a:tc vMerge="1">
                  <a:txBody>
                    <a:bodyPr/>
                    <a:lstStyle/>
                    <a:p>
                      <a:endParaRPr lang="es-CL" dirty="0"/>
                    </a:p>
                  </a:txBody>
                  <a:tcPr anchor="ct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s-MX" sz="1800" dirty="0">
                          <a:effectLst/>
                          <a:latin typeface="Calibri" panose="020F0502020204030204" pitchFamily="34" charset="0"/>
                          <a:ea typeface="Calibri" panose="020F0502020204030204" pitchFamily="34" charset="0"/>
                        </a:rPr>
                        <a:t>Resolución de Problemas (N1)</a:t>
                      </a:r>
                      <a:endParaRPr lang="es-CL" sz="1800" dirty="0"/>
                    </a:p>
                  </a:txBody>
                  <a:tcPr anchor="ctr"/>
                </a:tc>
                <a:extLst>
                  <a:ext uri="{0D108BD9-81ED-4DB2-BD59-A6C34878D82A}">
                    <a16:rowId xmlns:a16="http://schemas.microsoft.com/office/drawing/2014/main" xmlns="" val="2871679439"/>
                  </a:ext>
                </a:extLst>
              </a:tr>
            </a:tbl>
          </a:graphicData>
        </a:graphic>
      </p:graphicFrame>
      <p:sp>
        <p:nvSpPr>
          <p:cNvPr id="11" name="Título 1">
            <a:extLst>
              <a:ext uri="{FF2B5EF4-FFF2-40B4-BE49-F238E27FC236}">
                <a16:creationId xmlns:a16="http://schemas.microsoft.com/office/drawing/2014/main" xmlns="" id="{7573328E-BCD9-4056-AEDD-0C97FCE1A1DC}"/>
              </a:ext>
            </a:extLst>
          </p:cNvPr>
          <p:cNvSpPr>
            <a:spLocks noGrp="1"/>
          </p:cNvSpPr>
          <p:nvPr>
            <p:ph type="title"/>
          </p:nvPr>
        </p:nvSpPr>
        <p:spPr>
          <a:xfrm>
            <a:off x="1606532" y="229658"/>
            <a:ext cx="4594244" cy="813000"/>
          </a:xfrm>
        </p:spPr>
        <p:txBody>
          <a:bodyPr/>
          <a:lstStyle/>
          <a:p>
            <a:r>
              <a:rPr lang="es-ES_tradnl" b="1" dirty="0"/>
              <a:t>Experiencia de Aprendizaje</a:t>
            </a:r>
            <a:br>
              <a:rPr lang="es-ES_tradnl" b="1" dirty="0"/>
            </a:br>
            <a:r>
              <a:rPr lang="es-ES_tradnl" b="1" dirty="0"/>
              <a:t>y Competencia Asociada</a:t>
            </a:r>
          </a:p>
        </p:txBody>
      </p:sp>
    </p:spTree>
    <p:extLst>
      <p:ext uri="{BB962C8B-B14F-4D97-AF65-F5344CB8AC3E}">
        <p14:creationId xmlns:p14="http://schemas.microsoft.com/office/powerpoint/2010/main" val="42123066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lvl="0" defTabSz="457200">
              <a:defRPr/>
            </a:pPr>
            <a:r>
              <a:rPr lang="es-CL" sz="2800" b="1" dirty="0">
                <a:solidFill>
                  <a:prstClr val="white"/>
                </a:solidFill>
                <a:latin typeface="Calibri"/>
              </a:rPr>
              <a:t>Creando JOINS con la </a:t>
            </a:r>
            <a:br>
              <a:rPr lang="es-CL" sz="2800" b="1" dirty="0">
                <a:solidFill>
                  <a:prstClr val="white"/>
                </a:solidFill>
                <a:latin typeface="Calibri"/>
              </a:rPr>
            </a:br>
            <a:r>
              <a:rPr lang="es-CL" sz="2800" b="1" dirty="0">
                <a:solidFill>
                  <a:prstClr val="white"/>
                </a:solidFill>
                <a:latin typeface="Calibri"/>
              </a:rPr>
              <a:t>cláusula  ON</a:t>
            </a:r>
          </a:p>
        </p:txBody>
      </p:sp>
      <p:pic>
        <p:nvPicPr>
          <p:cNvPr id="13" name="Imagen 12">
            <a:extLst>
              <a:ext uri="{FF2B5EF4-FFF2-40B4-BE49-F238E27FC236}">
                <a16:creationId xmlns:a16="http://schemas.microsoft.com/office/drawing/2014/main" xmlns="" id="{F0754975-6158-4F3D-A05A-A63AD10463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6420" y="4424355"/>
            <a:ext cx="3528392" cy="2165609"/>
          </a:xfrm>
          <a:prstGeom prst="rect">
            <a:avLst/>
          </a:prstGeom>
        </p:spPr>
      </p:pic>
      <p:sp>
        <p:nvSpPr>
          <p:cNvPr id="14" name="Rectangle 3">
            <a:extLst>
              <a:ext uri="{FF2B5EF4-FFF2-40B4-BE49-F238E27FC236}">
                <a16:creationId xmlns:a16="http://schemas.microsoft.com/office/drawing/2014/main" xmlns="" id="{00A9C5A3-4051-4714-9F6B-7A6D62B0F447}"/>
              </a:ext>
            </a:extLst>
          </p:cNvPr>
          <p:cNvSpPr txBox="1">
            <a:spLocks noChangeArrowheads="1"/>
          </p:cNvSpPr>
          <p:nvPr/>
        </p:nvSpPr>
        <p:spPr bwMode="auto">
          <a:xfrm>
            <a:off x="755848" y="1268760"/>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Times New Roman" pitchFamily="18" charset="0"/>
              </a:rPr>
              <a:t>Sintaxis:</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Times New Roman" pitchFamily="18" charset="0"/>
              </a:rPr>
              <a:t>Ejemplo:</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pPr>
            <a:endParaRPr lang="es-CL" sz="2000" kern="1200" dirty="0">
              <a:solidFill>
                <a:prstClr val="black"/>
              </a:solidFill>
              <a:latin typeface="Times New Roman" pitchFamily="18" charset="0"/>
              <a:ea typeface="Arial Unicode MS"/>
              <a:cs typeface="Times New Roman" pitchFamily="18" charset="0"/>
            </a:endParaRPr>
          </a:p>
        </p:txBody>
      </p:sp>
      <p:sp>
        <p:nvSpPr>
          <p:cNvPr id="15" name="Text Box 5">
            <a:extLst>
              <a:ext uri="{FF2B5EF4-FFF2-40B4-BE49-F238E27FC236}">
                <a16:creationId xmlns:a16="http://schemas.microsoft.com/office/drawing/2014/main" xmlns="" id="{B83F1627-D869-47ED-90BC-3E8C6CAB8EB7}"/>
              </a:ext>
            </a:extLst>
          </p:cNvPr>
          <p:cNvSpPr txBox="1">
            <a:spLocks noChangeArrowheads="1"/>
          </p:cNvSpPr>
          <p:nvPr/>
        </p:nvSpPr>
        <p:spPr bwMode="auto">
          <a:xfrm>
            <a:off x="1147691" y="3079470"/>
            <a:ext cx="6953345" cy="1323439"/>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e.employee_id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e.last_name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e.department_id,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d.department_name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employees e</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JOIN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departments 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800080"/>
                </a:solidFill>
                <a:effectLst/>
                <a:uLnTx/>
                <a:uFillTx/>
                <a:latin typeface="Calibri"/>
                <a:ea typeface="+mn-ea"/>
                <a:cs typeface="Arial" panose="020B0604020202020204" pitchFamily="34" charset="0"/>
              </a:rPr>
              <a:t>      ON</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e.department_id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d.department_id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ORDER BY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e.employee_id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sp>
        <p:nvSpPr>
          <p:cNvPr id="16" name="Text Box 5">
            <a:extLst>
              <a:ext uri="{FF2B5EF4-FFF2-40B4-BE49-F238E27FC236}">
                <a16:creationId xmlns:a16="http://schemas.microsoft.com/office/drawing/2014/main" xmlns="" id="{6970E8E2-C2CC-4416-9D0D-338C3B7B805B}"/>
              </a:ext>
            </a:extLst>
          </p:cNvPr>
          <p:cNvSpPr txBox="1">
            <a:spLocks noChangeArrowheads="1"/>
          </p:cNvSpPr>
          <p:nvPr/>
        </p:nvSpPr>
        <p:spPr bwMode="auto">
          <a:xfrm>
            <a:off x="1044252" y="1535772"/>
            <a:ext cx="7200800"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sysClr val="windowText" lastClr="000000"/>
              </a:solidFill>
              <a:effectLst/>
              <a:uLnTx/>
              <a:uFillTx/>
              <a:latin typeface="Calibri"/>
              <a:ea typeface="+mn-ea"/>
              <a:cs typeface="Arial"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itchFamily="34" charset="0"/>
              </a:rPr>
              <a:t>SELECT </a:t>
            </a: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tabla1.columna1, tabla1.columna2, tabla2.columna1, tabla2.columna2,... </a:t>
            </a:r>
          </a:p>
          <a:p>
            <a:pPr marL="0" marR="0" lvl="0" indent="0" defTabSz="914400" eaLnBrk="1" fontAlgn="base" latinLnBrk="0" hangingPunct="1">
              <a:lnSpc>
                <a:spcPct val="100000"/>
              </a:lnSpc>
              <a:spcBef>
                <a:spcPct val="0"/>
              </a:spcBef>
              <a:spcAft>
                <a:spcPct val="0"/>
              </a:spcAft>
              <a:buClrTx/>
              <a:buSzTx/>
              <a:buFontTx/>
              <a:buNone/>
              <a:tabLst/>
              <a:defRPr/>
            </a:pP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itchFamily="34" charset="0"/>
              </a:rPr>
              <a:t>FROM </a:t>
            </a: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tabla1 </a:t>
            </a: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anose="020B0604020202020204" pitchFamily="34" charset="0"/>
              </a:rPr>
              <a:t>[INNER] JOIN </a:t>
            </a: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tabla2</a:t>
            </a:r>
          </a:p>
          <a:p>
            <a:pPr marL="0" marR="0" lvl="0" indent="0" defTabSz="914400" eaLnBrk="1" fontAlgn="base" latinLnBrk="0" hangingPunct="1">
              <a:lnSpc>
                <a:spcPct val="100000"/>
              </a:lnSpc>
              <a:spcBef>
                <a:spcPct val="0"/>
              </a:spcBef>
              <a:spcAft>
                <a:spcPct val="0"/>
              </a:spcAft>
              <a:buClrTx/>
              <a:buSzTx/>
              <a:buFontTx/>
              <a:buNone/>
              <a:tabLst/>
              <a:defRPr/>
            </a:pPr>
            <a:r>
              <a:rPr kumimoji="0" lang="es-MX" sz="1600" b="1" i="1" u="none" strike="noStrike" kern="1200" cap="none" spc="0" normalizeH="0" baseline="0" noProof="0" dirty="0">
                <a:ln>
                  <a:noFill/>
                </a:ln>
                <a:solidFill>
                  <a:sysClr val="windowText" lastClr="000000"/>
                </a:solidFill>
                <a:effectLst/>
                <a:uLnTx/>
                <a:uFillTx/>
                <a:latin typeface="Calibri"/>
                <a:ea typeface="+mn-ea"/>
                <a:cs typeface="Arial" pitchFamily="34" charset="0"/>
              </a:rPr>
              <a:t>      </a:t>
            </a:r>
            <a:r>
              <a:rPr kumimoji="0" lang="es-MX"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ON(</a:t>
            </a:r>
            <a:r>
              <a:rPr kumimoji="0" lang="es-MX" sz="1600" b="1" i="1"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tabla1.columnaN</a:t>
            </a:r>
            <a:r>
              <a:rPr kumimoji="0" lang="es-MX"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 = </a:t>
            </a:r>
            <a:r>
              <a:rPr kumimoji="0" lang="es-MX" sz="1600" b="1" i="1"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tabla2.columnaN</a:t>
            </a:r>
            <a:r>
              <a:rPr kumimoji="0" lang="es-MX"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a:t>
            </a:r>
            <a:r>
              <a:rPr kumimoji="0" lang="es-MX" sz="1600" b="1" i="0" u="none" strike="noStrike" kern="1200" cap="none" spc="0" normalizeH="0" baseline="0" noProof="0" dirty="0">
                <a:ln>
                  <a:noFill/>
                </a:ln>
                <a:solidFill>
                  <a:sysClr val="windowText" lastClr="000000"/>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1587780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lvl="0" defTabSz="457200">
              <a:defRPr/>
            </a:pPr>
            <a:r>
              <a:rPr lang="es-CL" sz="2800" b="1" dirty="0">
                <a:solidFill>
                  <a:prstClr val="white"/>
                </a:solidFill>
                <a:latin typeface="Calibri"/>
              </a:rPr>
              <a:t>Creando JOINS con la </a:t>
            </a:r>
            <a:br>
              <a:rPr lang="es-CL" sz="2800" b="1" dirty="0">
                <a:solidFill>
                  <a:prstClr val="white"/>
                </a:solidFill>
                <a:latin typeface="Calibri"/>
              </a:rPr>
            </a:br>
            <a:r>
              <a:rPr lang="es-CL" sz="2800" b="1" dirty="0">
                <a:solidFill>
                  <a:prstClr val="white"/>
                </a:solidFill>
                <a:latin typeface="Calibri"/>
              </a:rPr>
              <a:t>cláusula  ON</a:t>
            </a:r>
          </a:p>
        </p:txBody>
      </p:sp>
      <p:sp>
        <p:nvSpPr>
          <p:cNvPr id="20" name="Rectangle 3">
            <a:extLst>
              <a:ext uri="{FF2B5EF4-FFF2-40B4-BE49-F238E27FC236}">
                <a16:creationId xmlns:a16="http://schemas.microsoft.com/office/drawing/2014/main" xmlns="" id="{3F73F317-4718-40C4-8724-DAAC47E61FD2}"/>
              </a:ext>
            </a:extLst>
          </p:cNvPr>
          <p:cNvSpPr txBox="1">
            <a:spLocks noChangeArrowheads="1"/>
          </p:cNvSpPr>
          <p:nvPr/>
        </p:nvSpPr>
        <p:spPr bwMode="auto">
          <a:xfrm>
            <a:off x="611188" y="1484784"/>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Times New Roman" pitchFamily="18" charset="0"/>
              </a:rPr>
              <a:t>Ejemplo:</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18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pPr>
            <a:endParaRPr lang="es-CL" sz="2000" kern="1200" dirty="0">
              <a:solidFill>
                <a:prstClr val="black"/>
              </a:solidFill>
              <a:latin typeface="Times New Roman" pitchFamily="18" charset="0"/>
              <a:ea typeface="Arial Unicode MS"/>
              <a:cs typeface="Times New Roman" pitchFamily="18" charset="0"/>
            </a:endParaRPr>
          </a:p>
        </p:txBody>
      </p:sp>
      <p:sp>
        <p:nvSpPr>
          <p:cNvPr id="21" name="Text Box 5">
            <a:extLst>
              <a:ext uri="{FF2B5EF4-FFF2-40B4-BE49-F238E27FC236}">
                <a16:creationId xmlns:a16="http://schemas.microsoft.com/office/drawing/2014/main" xmlns="" id="{F9B2CE9D-2DED-407A-877F-0CE7DFB82E5C}"/>
              </a:ext>
            </a:extLst>
          </p:cNvPr>
          <p:cNvSpPr txBox="1">
            <a:spLocks noChangeArrowheads="1"/>
          </p:cNvSpPr>
          <p:nvPr/>
        </p:nvSpPr>
        <p:spPr bwMode="auto">
          <a:xfrm>
            <a:off x="1144715" y="1820764"/>
            <a:ext cx="6883669" cy="1323439"/>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d.department_id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err="1">
                <a:ln>
                  <a:noFill/>
                </a:ln>
                <a:solidFill>
                  <a:prstClr val="black"/>
                </a:solidFill>
                <a:effectLst/>
                <a:uLnTx/>
                <a:uFillTx/>
                <a:latin typeface="Calibri"/>
                <a:ea typeface="+mn-ea"/>
                <a:cs typeface="Arial" panose="020B0604020202020204" pitchFamily="34" charset="0"/>
              </a:rPr>
              <a:t>departamento</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d.location_id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err="1">
                <a:ln>
                  <a:noFill/>
                </a:ln>
                <a:solidFill>
                  <a:prstClr val="black"/>
                </a:solidFill>
                <a:effectLst/>
                <a:uLnTx/>
                <a:uFillTx/>
                <a:latin typeface="Calibri"/>
                <a:ea typeface="+mn-ea"/>
                <a:cs typeface="Arial" panose="020B0604020202020204" pitchFamily="34" charset="0"/>
              </a:rPr>
              <a:t>localidad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l.city </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ciudad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departments 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JOIN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locations l</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800080"/>
                </a:solidFill>
                <a:effectLst/>
                <a:uLnTx/>
                <a:uFillTx/>
                <a:latin typeface="Calibri"/>
                <a:ea typeface="+mn-ea"/>
                <a:cs typeface="Arial" panose="020B0604020202020204" pitchFamily="34" charset="0"/>
              </a:rPr>
              <a:t>      ON</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err="1">
                <a:ln>
                  <a:noFill/>
                </a:ln>
                <a:solidFill>
                  <a:srgbClr val="C00000"/>
                </a:solidFill>
                <a:effectLst/>
                <a:uLnTx/>
                <a:uFillTx/>
                <a:latin typeface="Calibri"/>
                <a:ea typeface="+mn-ea"/>
                <a:cs typeface="Arial" panose="020B0604020202020204" pitchFamily="34" charset="0"/>
              </a:rPr>
              <a:t>d.location_id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 </a:t>
            </a:r>
            <a:r>
              <a:rPr kumimoji="0" lang="en-US" sz="1600" b="1" i="0" u="none" strike="noStrike" kern="1200" cap="none" spc="0" normalizeH="0" baseline="0" noProof="0" dirty="0" err="1">
                <a:ln>
                  <a:noFill/>
                </a:ln>
                <a:solidFill>
                  <a:srgbClr val="0000DE"/>
                </a:solidFill>
                <a:effectLst/>
                <a:uLnTx/>
                <a:uFillTx/>
                <a:latin typeface="Calibri"/>
                <a:ea typeface="+mn-ea"/>
                <a:cs typeface="Arial" panose="020B0604020202020204" pitchFamily="34" charset="0"/>
              </a:rPr>
              <a:t>l.location_id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ORDER BY </a:t>
            </a:r>
            <a:r>
              <a:rPr kumimoji="0" lang="en-US" sz="1600" b="1" i="0" u="none" strike="noStrike" kern="1200" cap="none" spc="0" normalizeH="0" baseline="0" noProof="0" dirty="0" err="1">
                <a:ln>
                  <a:noFill/>
                </a:ln>
                <a:solidFill>
                  <a:srgbClr val="C00000"/>
                </a:solidFill>
                <a:effectLst/>
                <a:uLnTx/>
                <a:uFillTx/>
                <a:latin typeface="Calibri"/>
                <a:ea typeface="+mn-ea"/>
                <a:cs typeface="Arial" panose="020B0604020202020204" pitchFamily="34" charset="0"/>
              </a:rPr>
              <a:t>d.department_id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pic>
        <p:nvPicPr>
          <p:cNvPr id="2" name="Imagen 1">
            <a:extLst>
              <a:ext uri="{FF2B5EF4-FFF2-40B4-BE49-F238E27FC236}">
                <a16:creationId xmlns:a16="http://schemas.microsoft.com/office/drawing/2014/main" xmlns="" id="{2A3D66F9-5B16-4461-B541-D431011B7A94}"/>
              </a:ext>
            </a:extLst>
          </p:cNvPr>
          <p:cNvPicPr>
            <a:picLocks noChangeAspect="1"/>
          </p:cNvPicPr>
          <p:nvPr/>
        </p:nvPicPr>
        <p:blipFill>
          <a:blip r:embed="rId3"/>
          <a:stretch>
            <a:fillRect/>
          </a:stretch>
        </p:blipFill>
        <p:spPr>
          <a:xfrm>
            <a:off x="2622160" y="3231795"/>
            <a:ext cx="4226213" cy="3413480"/>
          </a:xfrm>
          <a:prstGeom prst="rect">
            <a:avLst/>
          </a:prstGeom>
        </p:spPr>
      </p:pic>
    </p:spTree>
    <p:extLst>
      <p:ext uri="{BB962C8B-B14F-4D97-AF65-F5344CB8AC3E}">
        <p14:creationId xmlns:p14="http://schemas.microsoft.com/office/powerpoint/2010/main" val="8678884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lvl="0" defTabSz="457200">
              <a:defRPr/>
            </a:pPr>
            <a:r>
              <a:rPr lang="es-CL" sz="2800" b="1" dirty="0">
                <a:solidFill>
                  <a:prstClr val="white"/>
                </a:solidFill>
                <a:latin typeface="Calibri"/>
              </a:rPr>
              <a:t>Consideraciones al usar la cláusula  ON</a:t>
            </a:r>
          </a:p>
        </p:txBody>
      </p:sp>
      <p:sp>
        <p:nvSpPr>
          <p:cNvPr id="11" name="Rectangle 3">
            <a:extLst>
              <a:ext uri="{FF2B5EF4-FFF2-40B4-BE49-F238E27FC236}">
                <a16:creationId xmlns:a16="http://schemas.microsoft.com/office/drawing/2014/main" xmlns="" id="{C92189F0-1991-43D3-A880-2B683E9FE6CB}"/>
              </a:ext>
            </a:extLst>
          </p:cNvPr>
          <p:cNvSpPr txBox="1">
            <a:spLocks noChangeArrowheads="1"/>
          </p:cNvSpPr>
          <p:nvPr/>
        </p:nvSpPr>
        <p:spPr bwMode="auto">
          <a:xfrm>
            <a:off x="611188" y="1508844"/>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 </a:t>
            </a:r>
            <a:r>
              <a:rPr lang="es-CL" sz="2000" kern="1200" dirty="0">
                <a:solidFill>
                  <a:prstClr val="black"/>
                </a:solidFill>
                <a:latin typeface="Calibri"/>
                <a:ea typeface="Arial Unicode MS"/>
                <a:cs typeface="Times New Roman" pitchFamily="18" charset="0"/>
              </a:rPr>
              <a:t>Sentencia incorrecta					        </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Times New Roman" pitchFamily="18" charset="0"/>
              </a:rPr>
              <a:t>Sentencia correcta												</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1800" kern="1200" dirty="0">
              <a:solidFill>
                <a:prstClr val="black"/>
              </a:solidFill>
              <a:latin typeface="Times New Roman" pitchFamily="18" charset="0"/>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pPr>
            <a:endParaRPr lang="es-CL" sz="2000" kern="1200" dirty="0">
              <a:solidFill>
                <a:prstClr val="black"/>
              </a:solidFill>
              <a:latin typeface="Times New Roman" pitchFamily="18" charset="0"/>
              <a:ea typeface="Arial Unicode MS"/>
              <a:cs typeface="Times New Roman" pitchFamily="18" charset="0"/>
            </a:endParaRPr>
          </a:p>
        </p:txBody>
      </p:sp>
      <p:sp>
        <p:nvSpPr>
          <p:cNvPr id="12" name="Text Box 5">
            <a:extLst>
              <a:ext uri="{FF2B5EF4-FFF2-40B4-BE49-F238E27FC236}">
                <a16:creationId xmlns:a16="http://schemas.microsoft.com/office/drawing/2014/main" xmlns="" id="{60397892-890E-48F5-A3D1-0300CCCC69B9}"/>
              </a:ext>
            </a:extLst>
          </p:cNvPr>
          <p:cNvSpPr txBox="1">
            <a:spLocks noChangeArrowheads="1"/>
          </p:cNvSpPr>
          <p:nvPr/>
        </p:nvSpPr>
        <p:spPr bwMode="auto">
          <a:xfrm>
            <a:off x="1003031" y="1817529"/>
            <a:ext cx="7313385" cy="1323439"/>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employee_id, last_name,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department_name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employees emp  JOIN  departments dep</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ON (emp.department_id = dep.department_id)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ORDER BY emp.employee_id;</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pic>
        <p:nvPicPr>
          <p:cNvPr id="17" name="Imagen 16">
            <a:extLst>
              <a:ext uri="{FF2B5EF4-FFF2-40B4-BE49-F238E27FC236}">
                <a16:creationId xmlns:a16="http://schemas.microsoft.com/office/drawing/2014/main" xmlns="" id="{5AD95891-A5CB-4631-9246-1A338B8F33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9687" y="3201965"/>
            <a:ext cx="2789857" cy="954107"/>
          </a:xfrm>
          <a:prstGeom prst="rect">
            <a:avLst/>
          </a:prstGeom>
        </p:spPr>
      </p:pic>
      <p:sp>
        <p:nvSpPr>
          <p:cNvPr id="18" name="Text Box 5">
            <a:extLst>
              <a:ext uri="{FF2B5EF4-FFF2-40B4-BE49-F238E27FC236}">
                <a16:creationId xmlns:a16="http://schemas.microsoft.com/office/drawing/2014/main" xmlns="" id="{1391832C-0245-4BD6-A7A4-135BCE50C82C}"/>
              </a:ext>
            </a:extLst>
          </p:cNvPr>
          <p:cNvSpPr txBox="1">
            <a:spLocks noChangeArrowheads="1"/>
          </p:cNvSpPr>
          <p:nvPr/>
        </p:nvSpPr>
        <p:spPr bwMode="auto">
          <a:xfrm>
            <a:off x="971600" y="4697849"/>
            <a:ext cx="7344816" cy="1323439"/>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employee_id, last_name, </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dep.department_id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department_name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employees emp  JOIN  departments dep</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ON (emp.department_id = dep.department_id)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ORDER BY emp.employee_id;</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Black" pitchFamily="34" charset="0"/>
              <a:ea typeface="+mn-ea"/>
              <a:cs typeface="Arial" panose="020B0604020202020204" pitchFamily="34" charset="0"/>
            </a:endParaRPr>
          </a:p>
        </p:txBody>
      </p:sp>
    </p:spTree>
    <p:extLst>
      <p:ext uri="{BB962C8B-B14F-4D97-AF65-F5344CB8AC3E}">
        <p14:creationId xmlns:p14="http://schemas.microsoft.com/office/powerpoint/2010/main" val="13909736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xmlns="" id="{548035E2-9379-2346-A89D-675F58CEB28A}"/>
              </a:ext>
            </a:extLst>
          </p:cNvPr>
          <p:cNvSpPr>
            <a:spLocks noGrp="1"/>
          </p:cNvSpPr>
          <p:nvPr>
            <p:ph type="title"/>
          </p:nvPr>
        </p:nvSpPr>
        <p:spPr>
          <a:xfrm>
            <a:off x="2556587" y="3257808"/>
            <a:ext cx="6499771" cy="1499419"/>
          </a:xfrm>
        </p:spPr>
        <p:txBody>
          <a:bodyPr/>
          <a:lstStyle/>
          <a:p>
            <a:r>
              <a:rPr lang="es-ES_tradnl" sz="4800" b="1" dirty="0"/>
              <a:t>Agregando</a:t>
            </a:r>
            <a:br>
              <a:rPr lang="es-ES_tradnl" sz="4800" b="1" dirty="0"/>
            </a:br>
            <a:r>
              <a:rPr lang="es-ES_tradnl" sz="4800" b="1" dirty="0"/>
              <a:t> Condiciones a un JOIN</a:t>
            </a:r>
          </a:p>
        </p:txBody>
      </p:sp>
    </p:spTree>
    <p:extLst>
      <p:ext uri="{BB962C8B-B14F-4D97-AF65-F5344CB8AC3E}">
        <p14:creationId xmlns:p14="http://schemas.microsoft.com/office/powerpoint/2010/main" val="37265670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70394" y="212725"/>
            <a:ext cx="4288185" cy="813000"/>
          </a:xfrm>
        </p:spPr>
        <p:txBody>
          <a:bodyPr/>
          <a:lstStyle/>
          <a:p>
            <a:pPr lvl="0" defTabSz="342900">
              <a:defRPr/>
            </a:pPr>
            <a:r>
              <a:rPr lang="es-CL" sz="2800" b="1" dirty="0">
                <a:solidFill>
                  <a:prstClr val="white"/>
                </a:solidFill>
                <a:latin typeface="Calibri"/>
                <a:ea typeface="ＭＳ Ｐゴシック" pitchFamily="34" charset="-128"/>
                <a:cs typeface="Arial" charset="0"/>
              </a:rPr>
              <a:t>Agregando Condiciones Adicionales a un JOIN</a:t>
            </a:r>
            <a:endParaRPr lang="es-CL" sz="2800" b="1" dirty="0">
              <a:solidFill>
                <a:prstClr val="white"/>
              </a:solidFill>
              <a:latin typeface="Calibri"/>
            </a:endParaRPr>
          </a:p>
        </p:txBody>
      </p:sp>
      <p:sp>
        <p:nvSpPr>
          <p:cNvPr id="8" name="Rectangle 3">
            <a:extLst>
              <a:ext uri="{FF2B5EF4-FFF2-40B4-BE49-F238E27FC236}">
                <a16:creationId xmlns:a16="http://schemas.microsoft.com/office/drawing/2014/main" xmlns="" id="{6D4FBF24-25F7-4328-8AFC-8DFFF72B2575}"/>
              </a:ext>
            </a:extLst>
          </p:cNvPr>
          <p:cNvSpPr txBox="1">
            <a:spLocks noChangeArrowheads="1"/>
          </p:cNvSpPr>
          <p:nvPr/>
        </p:nvSpPr>
        <p:spPr bwMode="auto">
          <a:xfrm>
            <a:off x="611188" y="1364828"/>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defRPr/>
            </a:pPr>
            <a:endParaRPr lang="es-CL" sz="11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defRPr/>
            </a:pPr>
            <a:r>
              <a:rPr lang="es-CL" sz="2000" kern="1200" dirty="0">
                <a:solidFill>
                  <a:prstClr val="black"/>
                </a:solidFill>
                <a:latin typeface="Calibri"/>
                <a:ea typeface="Arial Unicode MS"/>
                <a:cs typeface="Arial Unicode MS"/>
              </a:rPr>
              <a:t>Ejemplo:</a:t>
            </a: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defRPr/>
            </a:pPr>
            <a:endParaRPr lang="es-CL" sz="2000" kern="1200" dirty="0">
              <a:solidFill>
                <a:prstClr val="black"/>
              </a:solidFill>
              <a:latin typeface="Calibri"/>
              <a:ea typeface="Arial Unicode MS"/>
              <a:cs typeface="Times New Roman" pitchFamily="18" charset="0"/>
            </a:endParaRPr>
          </a:p>
        </p:txBody>
      </p:sp>
      <p:sp>
        <p:nvSpPr>
          <p:cNvPr id="9" name="Text Box 5">
            <a:extLst>
              <a:ext uri="{FF2B5EF4-FFF2-40B4-BE49-F238E27FC236}">
                <a16:creationId xmlns:a16="http://schemas.microsoft.com/office/drawing/2014/main" xmlns="" id="{6C534E3E-F695-44D7-960A-06CB0E28105A}"/>
              </a:ext>
            </a:extLst>
          </p:cNvPr>
          <p:cNvSpPr txBox="1">
            <a:spLocks noChangeArrowheads="1"/>
          </p:cNvSpPr>
          <p:nvPr/>
        </p:nvSpPr>
        <p:spPr bwMode="auto">
          <a:xfrm>
            <a:off x="1001444" y="2795444"/>
            <a:ext cx="7291301"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employee_id, salary, e.manager_id, department_id, d.department_name</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employees e JOIN departments 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USING(department_id)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WHERE e.manager_id IN(149,100)</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AND salary &lt; 10000</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endParaRPr>
          </a:p>
        </p:txBody>
      </p:sp>
      <p:pic>
        <p:nvPicPr>
          <p:cNvPr id="10" name="Imagen 9">
            <a:extLst>
              <a:ext uri="{FF2B5EF4-FFF2-40B4-BE49-F238E27FC236}">
                <a16:creationId xmlns:a16="http://schemas.microsoft.com/office/drawing/2014/main" xmlns="" id="{5C3FD8CA-998B-4CB9-BD6A-CCEE12AFE5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1720" y="4447599"/>
            <a:ext cx="5258464" cy="2149753"/>
          </a:xfrm>
          <a:prstGeom prst="rect">
            <a:avLst/>
          </a:prstGeom>
        </p:spPr>
      </p:pic>
      <p:pic>
        <p:nvPicPr>
          <p:cNvPr id="2" name="Imagen 1">
            <a:extLst>
              <a:ext uri="{FF2B5EF4-FFF2-40B4-BE49-F238E27FC236}">
                <a16:creationId xmlns:a16="http://schemas.microsoft.com/office/drawing/2014/main" xmlns="" id="{C5D97CE6-E442-4AC0-8487-542542665285}"/>
              </a:ext>
            </a:extLst>
          </p:cNvPr>
          <p:cNvPicPr>
            <a:picLocks noChangeAspect="1"/>
          </p:cNvPicPr>
          <p:nvPr/>
        </p:nvPicPr>
        <p:blipFill>
          <a:blip r:embed="rId4"/>
          <a:stretch>
            <a:fillRect/>
          </a:stretch>
        </p:blipFill>
        <p:spPr>
          <a:xfrm>
            <a:off x="1740828" y="1117383"/>
            <a:ext cx="6035563" cy="1152244"/>
          </a:xfrm>
          <a:prstGeom prst="rect">
            <a:avLst/>
          </a:prstGeom>
        </p:spPr>
      </p:pic>
    </p:spTree>
    <p:extLst>
      <p:ext uri="{BB962C8B-B14F-4D97-AF65-F5344CB8AC3E}">
        <p14:creationId xmlns:p14="http://schemas.microsoft.com/office/powerpoint/2010/main" val="39555208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70394" y="212725"/>
            <a:ext cx="4288185" cy="813000"/>
          </a:xfrm>
        </p:spPr>
        <p:txBody>
          <a:bodyPr/>
          <a:lstStyle/>
          <a:p>
            <a:pPr lvl="0" defTabSz="342900">
              <a:defRPr/>
            </a:pPr>
            <a:r>
              <a:rPr lang="es-CL" sz="2800" b="1" dirty="0">
                <a:solidFill>
                  <a:prstClr val="white"/>
                </a:solidFill>
                <a:latin typeface="Calibri"/>
                <a:ea typeface="ＭＳ Ｐゴシック" pitchFamily="34" charset="-128"/>
                <a:cs typeface="Arial" charset="0"/>
              </a:rPr>
              <a:t>Agregando Condiciones Adicionales a un JOIN</a:t>
            </a:r>
            <a:endParaRPr lang="es-CL" sz="2800" b="1" dirty="0">
              <a:solidFill>
                <a:prstClr val="white"/>
              </a:solidFill>
              <a:latin typeface="Calibri"/>
            </a:endParaRPr>
          </a:p>
        </p:txBody>
      </p:sp>
      <p:sp>
        <p:nvSpPr>
          <p:cNvPr id="13" name="Rectangle 3">
            <a:extLst>
              <a:ext uri="{FF2B5EF4-FFF2-40B4-BE49-F238E27FC236}">
                <a16:creationId xmlns:a16="http://schemas.microsoft.com/office/drawing/2014/main" xmlns="" id="{5D8C2794-208A-4E63-8FDF-DE5BF93352EE}"/>
              </a:ext>
            </a:extLst>
          </p:cNvPr>
          <p:cNvSpPr txBox="1">
            <a:spLocks noChangeArrowheads="1"/>
          </p:cNvSpPr>
          <p:nvPr/>
        </p:nvSpPr>
        <p:spPr bwMode="auto">
          <a:xfrm>
            <a:off x="611188" y="1412776"/>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defRPr/>
            </a:pPr>
            <a:r>
              <a:rPr lang="es-CL" sz="2000" kern="1200" dirty="0">
                <a:solidFill>
                  <a:prstClr val="black"/>
                </a:solidFill>
                <a:latin typeface="Calibri"/>
                <a:ea typeface="Arial Unicode MS"/>
                <a:cs typeface="Arial Unicode MS"/>
              </a:rPr>
              <a:t>Ejemplo:</a:t>
            </a: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defRPr/>
            </a:pPr>
            <a:endParaRPr lang="es-CL" sz="2000" kern="1200" dirty="0">
              <a:solidFill>
                <a:prstClr val="black"/>
              </a:solidFill>
              <a:latin typeface="Calibri"/>
              <a:ea typeface="Arial Unicode MS"/>
              <a:cs typeface="Times New Roman" pitchFamily="18" charset="0"/>
            </a:endParaRPr>
          </a:p>
        </p:txBody>
      </p:sp>
      <p:sp>
        <p:nvSpPr>
          <p:cNvPr id="14" name="Text Box 5">
            <a:extLst>
              <a:ext uri="{FF2B5EF4-FFF2-40B4-BE49-F238E27FC236}">
                <a16:creationId xmlns:a16="http://schemas.microsoft.com/office/drawing/2014/main" xmlns="" id="{606D5E6F-AF9B-4763-8F5D-F7365456DF31}"/>
              </a:ext>
            </a:extLst>
          </p:cNvPr>
          <p:cNvSpPr txBox="1">
            <a:spLocks noChangeArrowheads="1"/>
          </p:cNvSpPr>
          <p:nvPr/>
        </p:nvSpPr>
        <p:spPr bwMode="auto">
          <a:xfrm>
            <a:off x="1001444" y="1748756"/>
            <a:ext cx="7291301"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employee_id, salary, e.manager_id, department_id, d.department_name</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FROM employees e JOIN departments 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USING(department_id)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WHERE e.manager_id IN(149,100)</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a:t>
            </a: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OR salary &gt; 15000</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endParaRPr>
          </a:p>
        </p:txBody>
      </p:sp>
      <p:pic>
        <p:nvPicPr>
          <p:cNvPr id="15" name="Imagen 14">
            <a:extLst>
              <a:ext uri="{FF2B5EF4-FFF2-40B4-BE49-F238E27FC236}">
                <a16:creationId xmlns:a16="http://schemas.microsoft.com/office/drawing/2014/main" xmlns="" id="{35B00CBF-27B7-45A6-9DA0-2F41784419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2809" y="3493627"/>
            <a:ext cx="5459602" cy="2854513"/>
          </a:xfrm>
          <a:prstGeom prst="rect">
            <a:avLst/>
          </a:prstGeom>
        </p:spPr>
      </p:pic>
    </p:spTree>
    <p:extLst>
      <p:ext uri="{BB962C8B-B14F-4D97-AF65-F5344CB8AC3E}">
        <p14:creationId xmlns:p14="http://schemas.microsoft.com/office/powerpoint/2010/main" val="13520858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70394" y="212725"/>
            <a:ext cx="4288185" cy="813000"/>
          </a:xfrm>
        </p:spPr>
        <p:txBody>
          <a:bodyPr/>
          <a:lstStyle/>
          <a:p>
            <a:pPr lvl="0" defTabSz="342900">
              <a:defRPr/>
            </a:pPr>
            <a:r>
              <a:rPr lang="es-CL" sz="2800" b="1" dirty="0">
                <a:solidFill>
                  <a:prstClr val="white"/>
                </a:solidFill>
                <a:latin typeface="Calibri"/>
                <a:ea typeface="ＭＳ Ｐゴシック" pitchFamily="34" charset="-128"/>
                <a:cs typeface="Arial" charset="0"/>
              </a:rPr>
              <a:t>Agregando Condiciones Adicionales a un JOIN</a:t>
            </a:r>
            <a:endParaRPr lang="es-CL" sz="2800" b="1" dirty="0">
              <a:solidFill>
                <a:prstClr val="white"/>
              </a:solidFill>
              <a:latin typeface="Calibri"/>
            </a:endParaRPr>
          </a:p>
        </p:txBody>
      </p:sp>
      <p:sp>
        <p:nvSpPr>
          <p:cNvPr id="10" name="Rectangle 3">
            <a:extLst>
              <a:ext uri="{FF2B5EF4-FFF2-40B4-BE49-F238E27FC236}">
                <a16:creationId xmlns:a16="http://schemas.microsoft.com/office/drawing/2014/main" xmlns="" id="{A02EE468-B7FE-4E6E-B158-19E53CD089FE}"/>
              </a:ext>
            </a:extLst>
          </p:cNvPr>
          <p:cNvSpPr txBox="1">
            <a:spLocks noChangeArrowheads="1"/>
          </p:cNvSpPr>
          <p:nvPr/>
        </p:nvSpPr>
        <p:spPr bwMode="auto">
          <a:xfrm>
            <a:off x="611188" y="1321226"/>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buFontTx/>
              <a:buNone/>
              <a:defRPr/>
            </a:pPr>
            <a:endParaRPr lang="es-CL" sz="12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defRPr/>
            </a:pPr>
            <a:r>
              <a:rPr lang="es-CL" sz="2000" kern="1200" dirty="0">
                <a:solidFill>
                  <a:prstClr val="black"/>
                </a:solidFill>
                <a:latin typeface="Calibri"/>
                <a:ea typeface="Arial Unicode MS"/>
                <a:cs typeface="Arial Unicode MS"/>
              </a:rPr>
              <a:t>Ejemplo:</a:t>
            </a: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defRPr/>
            </a:pPr>
            <a:endParaRPr lang="es-CL" sz="2000" kern="1200" dirty="0">
              <a:solidFill>
                <a:prstClr val="black"/>
              </a:solidFill>
              <a:latin typeface="Calibri"/>
              <a:ea typeface="Arial Unicode MS"/>
              <a:cs typeface="Times New Roman" pitchFamily="18" charset="0"/>
            </a:endParaRPr>
          </a:p>
        </p:txBody>
      </p:sp>
      <p:sp>
        <p:nvSpPr>
          <p:cNvPr id="11" name="Text Box 5">
            <a:extLst>
              <a:ext uri="{FF2B5EF4-FFF2-40B4-BE49-F238E27FC236}">
                <a16:creationId xmlns:a16="http://schemas.microsoft.com/office/drawing/2014/main" xmlns="" id="{F157E1B8-0DB6-406C-8125-BDFFF7A75895}"/>
              </a:ext>
            </a:extLst>
          </p:cNvPr>
          <p:cNvSpPr txBox="1">
            <a:spLocks noChangeArrowheads="1"/>
          </p:cNvSpPr>
          <p:nvPr/>
        </p:nvSpPr>
        <p:spPr bwMode="auto">
          <a:xfrm>
            <a:off x="819373" y="2742897"/>
            <a:ext cx="7641059"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e.employee_id, </a:t>
            </a:r>
            <a:r>
              <a:rPr kumimoji="0" lang="en-US" sz="1600" b="1" i="0" u="none" strike="noStrike" kern="1200" cap="none" spc="0" normalizeH="0" baseline="0" noProof="0" dirty="0" err="1">
                <a:ln>
                  <a:noFill/>
                </a:ln>
                <a:solidFill>
                  <a:prstClr val="black"/>
                </a:solidFill>
                <a:effectLst/>
                <a:uLnTx/>
                <a:uFillTx/>
                <a:latin typeface="Calibri"/>
                <a:ea typeface="+mn-ea"/>
                <a:cs typeface="Arial" panose="020B0604020202020204" pitchFamily="34" charset="0"/>
              </a:rPr>
              <a:t>e.salary</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e.manager_id, e.department_id, d.department_name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FROM employees e JOIN departments d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ON (</a:t>
            </a:r>
            <a:r>
              <a:rPr kumimoji="0" lang="en-US" sz="1600" b="1" i="0" u="none" strike="noStrike" kern="1200" cap="none" spc="0" normalizeH="0" baseline="0" noProof="0" dirty="0" err="1">
                <a:ln>
                  <a:noFill/>
                </a:ln>
                <a:solidFill>
                  <a:prstClr val="black"/>
                </a:solidFill>
                <a:effectLst/>
                <a:uLnTx/>
                <a:uFillTx/>
                <a:latin typeface="Calibri"/>
                <a:ea typeface="+mn-ea"/>
                <a:cs typeface="Arial" panose="020B0604020202020204" pitchFamily="34" charset="0"/>
              </a:rPr>
              <a:t>e.department_id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 </a:t>
            </a:r>
            <a:r>
              <a:rPr kumimoji="0" lang="en-US" sz="1600" b="1" i="0" u="none" strike="noStrike" kern="1200" cap="none" spc="0" normalizeH="0" baseline="0" noProof="0" dirty="0" err="1">
                <a:ln>
                  <a:noFill/>
                </a:ln>
                <a:solidFill>
                  <a:prstClr val="black"/>
                </a:solidFill>
                <a:effectLst/>
                <a:uLnTx/>
                <a:uFillTx/>
                <a:latin typeface="Calibri"/>
                <a:ea typeface="+mn-ea"/>
                <a:cs typeface="Arial" panose="020B0604020202020204" pitchFamily="34" charset="0"/>
              </a:rPr>
              <a:t>d.department_id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    AND </a:t>
            </a:r>
            <a:r>
              <a:rPr kumimoji="0" lang="en-US" sz="1600" b="1" i="0" u="none" strike="noStrike" kern="1200" cap="none" spc="0" normalizeH="0" baseline="0" noProof="0" dirty="0" err="1">
                <a:ln>
                  <a:noFill/>
                </a:ln>
                <a:solidFill>
                  <a:srgbClr val="C00000"/>
                </a:solidFill>
                <a:effectLst/>
                <a:uLnTx/>
                <a:uFillTx/>
                <a:latin typeface="Calibri"/>
                <a:ea typeface="+mn-ea"/>
                <a:cs typeface="Arial" panose="020B0604020202020204" pitchFamily="34" charset="0"/>
              </a:rPr>
              <a:t>e.manager_id</a:t>
            </a: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 IN(149,100)</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    AND salary &lt; 10000;</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endParaRPr>
          </a:p>
        </p:txBody>
      </p:sp>
      <p:pic>
        <p:nvPicPr>
          <p:cNvPr id="12" name="Imagen 11">
            <a:extLst>
              <a:ext uri="{FF2B5EF4-FFF2-40B4-BE49-F238E27FC236}">
                <a16:creationId xmlns:a16="http://schemas.microsoft.com/office/drawing/2014/main" xmlns="" id="{409DEFF0-5676-4A1F-8A75-E1BC68DCA9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1719" y="4370350"/>
            <a:ext cx="5474257" cy="2227002"/>
          </a:xfrm>
          <a:prstGeom prst="rect">
            <a:avLst/>
          </a:prstGeom>
        </p:spPr>
      </p:pic>
      <p:pic>
        <p:nvPicPr>
          <p:cNvPr id="2" name="Imagen 1">
            <a:extLst>
              <a:ext uri="{FF2B5EF4-FFF2-40B4-BE49-F238E27FC236}">
                <a16:creationId xmlns:a16="http://schemas.microsoft.com/office/drawing/2014/main" xmlns="" id="{8A974420-9186-439E-ADAC-28BBEFBA356F}"/>
              </a:ext>
            </a:extLst>
          </p:cNvPr>
          <p:cNvPicPr>
            <a:picLocks noChangeAspect="1"/>
          </p:cNvPicPr>
          <p:nvPr/>
        </p:nvPicPr>
        <p:blipFill>
          <a:blip r:embed="rId4"/>
          <a:stretch>
            <a:fillRect/>
          </a:stretch>
        </p:blipFill>
        <p:spPr>
          <a:xfrm>
            <a:off x="1373551" y="1136046"/>
            <a:ext cx="6620830" cy="1152244"/>
          </a:xfrm>
          <a:prstGeom prst="rect">
            <a:avLst/>
          </a:prstGeom>
        </p:spPr>
      </p:pic>
    </p:spTree>
    <p:extLst>
      <p:ext uri="{BB962C8B-B14F-4D97-AF65-F5344CB8AC3E}">
        <p14:creationId xmlns:p14="http://schemas.microsoft.com/office/powerpoint/2010/main" val="12436308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70394" y="212725"/>
            <a:ext cx="4288185" cy="813000"/>
          </a:xfrm>
        </p:spPr>
        <p:txBody>
          <a:bodyPr/>
          <a:lstStyle/>
          <a:p>
            <a:pPr lvl="0" defTabSz="342900">
              <a:defRPr/>
            </a:pPr>
            <a:r>
              <a:rPr lang="es-CL" sz="2800" b="1" dirty="0">
                <a:solidFill>
                  <a:prstClr val="white"/>
                </a:solidFill>
                <a:latin typeface="Calibri"/>
                <a:ea typeface="ＭＳ Ｐゴシック" pitchFamily="34" charset="-128"/>
                <a:cs typeface="Arial" charset="0"/>
              </a:rPr>
              <a:t>Agregando Condiciones Adicionales a un JOIN</a:t>
            </a:r>
            <a:endParaRPr lang="es-CL" sz="2800" b="1" dirty="0">
              <a:solidFill>
                <a:prstClr val="white"/>
              </a:solidFill>
              <a:latin typeface="Calibri"/>
            </a:endParaRPr>
          </a:p>
        </p:txBody>
      </p:sp>
      <p:sp>
        <p:nvSpPr>
          <p:cNvPr id="13" name="Rectangle 3">
            <a:extLst>
              <a:ext uri="{FF2B5EF4-FFF2-40B4-BE49-F238E27FC236}">
                <a16:creationId xmlns:a16="http://schemas.microsoft.com/office/drawing/2014/main" xmlns="" id="{26EF911B-AF4A-45E9-A477-B92CF9CA4027}"/>
              </a:ext>
            </a:extLst>
          </p:cNvPr>
          <p:cNvSpPr txBox="1">
            <a:spLocks noChangeArrowheads="1"/>
          </p:cNvSpPr>
          <p:nvPr/>
        </p:nvSpPr>
        <p:spPr bwMode="auto">
          <a:xfrm>
            <a:off x="611188" y="1652860"/>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defRPr/>
            </a:pPr>
            <a:r>
              <a:rPr lang="es-CL" sz="2000" kern="1200" dirty="0">
                <a:solidFill>
                  <a:prstClr val="black"/>
                </a:solidFill>
                <a:latin typeface="Calibri"/>
                <a:ea typeface="Arial Unicode MS"/>
                <a:cs typeface="Arial Unicode MS"/>
              </a:rPr>
              <a:t>Ejemplo:</a:t>
            </a: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defRPr/>
            </a:pPr>
            <a:endParaRPr lang="es-CL" sz="2000" kern="1200" dirty="0">
              <a:solidFill>
                <a:prstClr val="black"/>
              </a:solidFill>
              <a:latin typeface="Calibri"/>
              <a:ea typeface="Arial Unicode MS"/>
              <a:cs typeface="Times New Roman" pitchFamily="18" charset="0"/>
            </a:endParaRPr>
          </a:p>
        </p:txBody>
      </p:sp>
      <p:sp>
        <p:nvSpPr>
          <p:cNvPr id="14" name="Text Box 5">
            <a:extLst>
              <a:ext uri="{FF2B5EF4-FFF2-40B4-BE49-F238E27FC236}">
                <a16:creationId xmlns:a16="http://schemas.microsoft.com/office/drawing/2014/main" xmlns="" id="{E5E7F545-949C-4A12-9983-C1F43B97B8CB}"/>
              </a:ext>
            </a:extLst>
          </p:cNvPr>
          <p:cNvSpPr txBox="1">
            <a:spLocks noChangeArrowheads="1"/>
          </p:cNvSpPr>
          <p:nvPr/>
        </p:nvSpPr>
        <p:spPr bwMode="auto">
          <a:xfrm>
            <a:off x="819373" y="2003356"/>
            <a:ext cx="7641059"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e.employee_id, </a:t>
            </a:r>
            <a:r>
              <a:rPr kumimoji="0" lang="en-US" sz="1600" b="1" i="0" u="none" strike="noStrike" kern="1200" cap="none" spc="0" normalizeH="0" baseline="0" noProof="0" dirty="0" err="1">
                <a:ln>
                  <a:noFill/>
                </a:ln>
                <a:solidFill>
                  <a:prstClr val="black"/>
                </a:solidFill>
                <a:effectLst/>
                <a:uLnTx/>
                <a:uFillTx/>
                <a:latin typeface="Calibri"/>
                <a:ea typeface="+mn-ea"/>
                <a:cs typeface="Arial" panose="020B0604020202020204" pitchFamily="34" charset="0"/>
              </a:rPr>
              <a:t>e.salary</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e.manager_id, e.department_id, d.department_name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FROM employees e JOIN departments d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ON (</a:t>
            </a:r>
            <a:r>
              <a:rPr kumimoji="0" lang="en-US" sz="1600" b="1" i="0" u="none" strike="noStrike" kern="1200" cap="none" spc="0" normalizeH="0" baseline="0" noProof="0" dirty="0" err="1">
                <a:ln>
                  <a:noFill/>
                </a:ln>
                <a:solidFill>
                  <a:prstClr val="black"/>
                </a:solidFill>
                <a:effectLst/>
                <a:uLnTx/>
                <a:uFillTx/>
                <a:latin typeface="Calibri"/>
                <a:ea typeface="+mn-ea"/>
                <a:cs typeface="Arial" panose="020B0604020202020204" pitchFamily="34" charset="0"/>
              </a:rPr>
              <a:t>e.department_id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 </a:t>
            </a:r>
            <a:r>
              <a:rPr kumimoji="0" lang="en-US" sz="1600" b="1" i="0" u="none" strike="noStrike" kern="1200" cap="none" spc="0" normalizeH="0" baseline="0" noProof="0" dirty="0" err="1">
                <a:ln>
                  <a:noFill/>
                </a:ln>
                <a:solidFill>
                  <a:prstClr val="black"/>
                </a:solidFill>
                <a:effectLst/>
                <a:uLnTx/>
                <a:uFillTx/>
                <a:latin typeface="Calibri"/>
                <a:ea typeface="+mn-ea"/>
                <a:cs typeface="Arial" panose="020B0604020202020204" pitchFamily="34" charset="0"/>
              </a:rPr>
              <a:t>d.department_id</a:t>
            </a: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WHERE e.manager_id IN(149,100)</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DE"/>
                </a:solidFill>
                <a:effectLst/>
                <a:uLnTx/>
                <a:uFillTx/>
                <a:latin typeface="Calibri"/>
                <a:ea typeface="+mn-ea"/>
                <a:cs typeface="Arial" panose="020B0604020202020204" pitchFamily="34" charset="0"/>
              </a:rPr>
              <a:t>    AND salary &lt; 10000;</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endParaRPr>
          </a:p>
        </p:txBody>
      </p:sp>
      <p:pic>
        <p:nvPicPr>
          <p:cNvPr id="15" name="Imagen 14">
            <a:extLst>
              <a:ext uri="{FF2B5EF4-FFF2-40B4-BE49-F238E27FC236}">
                <a16:creationId xmlns:a16="http://schemas.microsoft.com/office/drawing/2014/main" xmlns="" id="{1E954ED5-C7B8-4458-A314-E4A58EFC34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704" y="3717032"/>
            <a:ext cx="5487152" cy="2232248"/>
          </a:xfrm>
          <a:prstGeom prst="rect">
            <a:avLst/>
          </a:prstGeom>
        </p:spPr>
      </p:pic>
    </p:spTree>
    <p:extLst>
      <p:ext uri="{BB962C8B-B14F-4D97-AF65-F5344CB8AC3E}">
        <p14:creationId xmlns:p14="http://schemas.microsoft.com/office/powerpoint/2010/main" val="5890252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70394" y="212725"/>
            <a:ext cx="4288185" cy="813000"/>
          </a:xfrm>
        </p:spPr>
        <p:txBody>
          <a:bodyPr/>
          <a:lstStyle/>
          <a:p>
            <a:pPr lvl="0" defTabSz="342900">
              <a:defRPr/>
            </a:pPr>
            <a:r>
              <a:rPr lang="es-CL" sz="2800" b="1" dirty="0">
                <a:solidFill>
                  <a:prstClr val="white"/>
                </a:solidFill>
                <a:latin typeface="Calibri"/>
                <a:ea typeface="ＭＳ Ｐゴシック" pitchFamily="34" charset="-128"/>
                <a:cs typeface="Arial" charset="0"/>
              </a:rPr>
              <a:t>Agregando Condiciones Adicionales a un JOIN</a:t>
            </a:r>
            <a:endParaRPr lang="es-CL" sz="2800" b="1" dirty="0">
              <a:solidFill>
                <a:prstClr val="white"/>
              </a:solidFill>
              <a:latin typeface="Calibri"/>
            </a:endParaRPr>
          </a:p>
        </p:txBody>
      </p:sp>
      <p:sp>
        <p:nvSpPr>
          <p:cNvPr id="9" name="Rectangle 3">
            <a:extLst>
              <a:ext uri="{FF2B5EF4-FFF2-40B4-BE49-F238E27FC236}">
                <a16:creationId xmlns:a16="http://schemas.microsoft.com/office/drawing/2014/main" xmlns="" id="{B6336A52-70B1-4196-ABBB-AAFDF0E8C0B6}"/>
              </a:ext>
            </a:extLst>
          </p:cNvPr>
          <p:cNvSpPr txBox="1">
            <a:spLocks noChangeArrowheads="1"/>
          </p:cNvSpPr>
          <p:nvPr/>
        </p:nvSpPr>
        <p:spPr bwMode="auto">
          <a:xfrm>
            <a:off x="611188" y="1652860"/>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defRPr/>
            </a:pPr>
            <a:r>
              <a:rPr lang="es-CL" sz="2000" kern="1200" dirty="0">
                <a:solidFill>
                  <a:prstClr val="black"/>
                </a:solidFill>
                <a:latin typeface="Calibri"/>
                <a:ea typeface="Arial Unicode MS"/>
                <a:cs typeface="Arial Unicode MS"/>
              </a:rPr>
              <a:t>Ejemplo:</a:t>
            </a: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defRPr/>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Tx/>
              <a:buNone/>
              <a:defRPr/>
            </a:pPr>
            <a:endParaRPr lang="es-CL" sz="2000" kern="1200" dirty="0">
              <a:solidFill>
                <a:prstClr val="black"/>
              </a:solidFill>
              <a:latin typeface="Calibri"/>
              <a:ea typeface="Arial Unicode MS"/>
              <a:cs typeface="Times New Roman" pitchFamily="18" charset="0"/>
            </a:endParaRPr>
          </a:p>
        </p:txBody>
      </p:sp>
      <p:sp>
        <p:nvSpPr>
          <p:cNvPr id="10" name="Text Box 5">
            <a:extLst>
              <a:ext uri="{FF2B5EF4-FFF2-40B4-BE49-F238E27FC236}">
                <a16:creationId xmlns:a16="http://schemas.microsoft.com/office/drawing/2014/main" xmlns="" id="{F6B38880-68F9-4FD9-A1BD-49AECA7BD7A6}"/>
              </a:ext>
            </a:extLst>
          </p:cNvPr>
          <p:cNvSpPr txBox="1">
            <a:spLocks noChangeArrowheads="1"/>
          </p:cNvSpPr>
          <p:nvPr/>
        </p:nvSpPr>
        <p:spPr bwMode="auto">
          <a:xfrm>
            <a:off x="1115616" y="2003356"/>
            <a:ext cx="7137003" cy="2062103"/>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SELECT d.department_name "NOMBRE DEPARTAMENTO",</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COUNT(e.employee_id) "TOTAL DE EMPLEADOS"</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FROM employees e JOIN departments d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      ON (e.department_id = d.department_id)</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C00000"/>
                </a:solidFill>
                <a:effectLst/>
                <a:uLnTx/>
                <a:uFillTx/>
                <a:latin typeface="Calibri"/>
                <a:ea typeface="+mn-ea"/>
                <a:cs typeface="Arial" panose="020B0604020202020204" pitchFamily="34" charset="0"/>
              </a:rPr>
              <a:t>WHERE e.manager_id IN(149,100)</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GROUP BY d.department_name</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rPr>
              <a:t>HAVING COUNT(e.employee_id) &lt; 5;</a:t>
            </a: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Calibri"/>
              <a:ea typeface="+mn-ea"/>
              <a:cs typeface="Arial" panose="020B0604020202020204" pitchFamily="34" charset="0"/>
            </a:endParaRPr>
          </a:p>
        </p:txBody>
      </p:sp>
      <p:pic>
        <p:nvPicPr>
          <p:cNvPr id="11" name="Imagen 10">
            <a:extLst>
              <a:ext uri="{FF2B5EF4-FFF2-40B4-BE49-F238E27FC236}">
                <a16:creationId xmlns:a16="http://schemas.microsoft.com/office/drawing/2014/main" xmlns="" id="{550E5869-5083-4541-9608-932F8FCA5F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7784" y="4149080"/>
            <a:ext cx="3425291" cy="936104"/>
          </a:xfrm>
          <a:prstGeom prst="rect">
            <a:avLst/>
          </a:prstGeom>
        </p:spPr>
      </p:pic>
    </p:spTree>
    <p:extLst>
      <p:ext uri="{BB962C8B-B14F-4D97-AF65-F5344CB8AC3E}">
        <p14:creationId xmlns:p14="http://schemas.microsoft.com/office/powerpoint/2010/main" val="9561322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xmlns="" id="{71DCFFB2-9AD1-704E-96BD-9E25D01600D1}"/>
              </a:ext>
            </a:extLst>
          </p:cNvPr>
          <p:cNvSpPr>
            <a:spLocks noGrp="1"/>
          </p:cNvSpPr>
          <p:nvPr>
            <p:ph type="sldNum" idx="4294967295"/>
          </p:nvPr>
        </p:nvSpPr>
        <p:spPr>
          <a:xfrm>
            <a:off x="6915150" y="6356351"/>
            <a:ext cx="2057400" cy="365100"/>
          </a:xfrm>
        </p:spPr>
        <p:txBody>
          <a:bodyPr/>
          <a:lstStyle/>
          <a:p>
            <a:fld id="{00000000-1234-1234-1234-123412341234}" type="slidenum">
              <a:rPr lang="en-US" smtClean="0"/>
              <a:pPr/>
              <a:t>29</a:t>
            </a:fld>
            <a:endParaRPr lang="en-US"/>
          </a:p>
        </p:txBody>
      </p:sp>
      <p:sp>
        <p:nvSpPr>
          <p:cNvPr id="2" name="Título 1">
            <a:extLst>
              <a:ext uri="{FF2B5EF4-FFF2-40B4-BE49-F238E27FC236}">
                <a16:creationId xmlns:a16="http://schemas.microsoft.com/office/drawing/2014/main" xmlns="" id="{9750BC02-FE4E-1148-8346-BA2C94ECC781}"/>
              </a:ext>
            </a:extLst>
          </p:cNvPr>
          <p:cNvSpPr>
            <a:spLocks noGrp="1"/>
          </p:cNvSpPr>
          <p:nvPr>
            <p:ph type="title"/>
          </p:nvPr>
        </p:nvSpPr>
        <p:spPr/>
        <p:txBody>
          <a:bodyPr/>
          <a:lstStyle/>
          <a:p>
            <a:r>
              <a:rPr lang="es-ES_tradnl" b="1" dirty="0"/>
              <a:t>Resumen de la Clase</a:t>
            </a:r>
          </a:p>
        </p:txBody>
      </p:sp>
      <p:sp>
        <p:nvSpPr>
          <p:cNvPr id="9" name="Marcador de texto 8">
            <a:extLst>
              <a:ext uri="{FF2B5EF4-FFF2-40B4-BE49-F238E27FC236}">
                <a16:creationId xmlns:a16="http://schemas.microsoft.com/office/drawing/2014/main" xmlns="" id="{C0A58EEC-AE91-4A1D-A092-4DC34F040D5C}"/>
              </a:ext>
            </a:extLst>
          </p:cNvPr>
          <p:cNvSpPr>
            <a:spLocks noGrp="1"/>
          </p:cNvSpPr>
          <p:nvPr>
            <p:ph type="body" sz="quarter" idx="11"/>
          </p:nvPr>
        </p:nvSpPr>
        <p:spPr>
          <a:xfrm>
            <a:off x="560387" y="2821532"/>
            <a:ext cx="8023225" cy="2275770"/>
          </a:xfrm>
        </p:spPr>
        <p:txBody>
          <a:bodyPr/>
          <a:lstStyle/>
          <a:p>
            <a:pPr marL="393700" indent="-342900" algn="just">
              <a:buFont typeface="Arial" panose="020B0604020202020204" pitchFamily="34" charset="0"/>
              <a:buChar char="•"/>
            </a:pPr>
            <a:r>
              <a:rPr lang="es-CL" sz="2200" dirty="0"/>
              <a:t>Se explicó cómo obtener datos de diferentes tablas.</a:t>
            </a:r>
          </a:p>
          <a:p>
            <a:pPr marL="393700" indent="-342900" algn="just">
              <a:buFont typeface="Arial" panose="020B0604020202020204" pitchFamily="34" charset="0"/>
              <a:buChar char="•"/>
            </a:pPr>
            <a:r>
              <a:rPr lang="es-CL" sz="2200" dirty="0"/>
              <a:t>Se describieron los tipos de JOIN de tablas.</a:t>
            </a:r>
          </a:p>
          <a:p>
            <a:pPr marL="393700" indent="-342900" algn="just">
              <a:buFont typeface="Arial" panose="020B0604020202020204" pitchFamily="34" charset="0"/>
              <a:buChar char="•"/>
            </a:pPr>
            <a:r>
              <a:rPr lang="es-CL" sz="2200" dirty="0"/>
              <a:t>Se explicó cómo y por qué calificar las columnas de una tabla y cómo usar alias de tablas.</a:t>
            </a:r>
          </a:p>
          <a:p>
            <a:pPr marL="393700" indent="-342900" algn="just">
              <a:buFont typeface="Arial" panose="020B0604020202020204" pitchFamily="34" charset="0"/>
              <a:buChar char="•"/>
            </a:pPr>
            <a:r>
              <a:rPr lang="es-CL" sz="2200" dirty="0"/>
              <a:t>Se explicó cómo crear JOIN de igualdad entre dos tablas usando cláusula NATURAL JOIN.</a:t>
            </a:r>
          </a:p>
          <a:p>
            <a:pPr marL="393700" indent="-342900" algn="just">
              <a:buFont typeface="Arial" panose="020B0604020202020204" pitchFamily="34" charset="0"/>
              <a:buChar char="•"/>
            </a:pPr>
            <a:r>
              <a:rPr lang="es-CL" sz="2200" dirty="0"/>
              <a:t>Se explicó cómo crear JOIN de igualdad entre dos tablas usando cláusula USING.</a:t>
            </a:r>
          </a:p>
          <a:p>
            <a:pPr marL="393700" indent="-342900" algn="just">
              <a:buFont typeface="Arial" panose="020B0604020202020204" pitchFamily="34" charset="0"/>
              <a:buChar char="•"/>
            </a:pPr>
            <a:r>
              <a:rPr lang="es-CL" sz="2200" dirty="0"/>
              <a:t>Se explicó cómo crear JOIN de igualdad entre dos tablas usando cláusula ON..</a:t>
            </a:r>
          </a:p>
          <a:p>
            <a:pPr marL="393700" indent="-342900" algn="just">
              <a:buFont typeface="Arial" panose="020B0604020202020204" pitchFamily="34" charset="0"/>
              <a:buChar char="•"/>
            </a:pPr>
            <a:r>
              <a:rPr lang="es-CL" sz="2200" dirty="0"/>
              <a:t>Se explicó cómo incorporar condiciones adicionales en una sentencia con JOIN de tablas.</a:t>
            </a:r>
          </a:p>
          <a:p>
            <a:pPr algn="l"/>
            <a:endParaRPr lang="es-CL" sz="2200" dirty="0"/>
          </a:p>
        </p:txBody>
      </p:sp>
    </p:spTree>
    <p:extLst>
      <p:ext uri="{BB962C8B-B14F-4D97-AF65-F5344CB8AC3E}">
        <p14:creationId xmlns:p14="http://schemas.microsoft.com/office/powerpoint/2010/main" val="540675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xmlns="" id="{71DCFFB2-9AD1-704E-96BD-9E25D01600D1}"/>
              </a:ext>
            </a:extLst>
          </p:cNvPr>
          <p:cNvSpPr>
            <a:spLocks noGrp="1"/>
          </p:cNvSpPr>
          <p:nvPr>
            <p:ph type="sldNum" idx="4294967295"/>
          </p:nvPr>
        </p:nvSpPr>
        <p:spPr>
          <a:xfrm>
            <a:off x="6915150" y="6356351"/>
            <a:ext cx="2057400" cy="365100"/>
          </a:xfrm>
        </p:spPr>
        <p:txBody>
          <a:bodyPr/>
          <a:lstStyle/>
          <a:p>
            <a:fld id="{00000000-1234-1234-1234-123412341234}" type="slidenum">
              <a:rPr lang="en-US" smtClean="0"/>
              <a:pPr/>
              <a:t>3</a:t>
            </a:fld>
            <a:endParaRPr lang="en-US"/>
          </a:p>
        </p:txBody>
      </p:sp>
      <p:sp>
        <p:nvSpPr>
          <p:cNvPr id="2" name="Título 1">
            <a:extLst>
              <a:ext uri="{FF2B5EF4-FFF2-40B4-BE49-F238E27FC236}">
                <a16:creationId xmlns:a16="http://schemas.microsoft.com/office/drawing/2014/main" xmlns="" id="{9750BC02-FE4E-1148-8346-BA2C94ECC781}"/>
              </a:ext>
            </a:extLst>
          </p:cNvPr>
          <p:cNvSpPr>
            <a:spLocks noGrp="1"/>
          </p:cNvSpPr>
          <p:nvPr>
            <p:ph type="title"/>
          </p:nvPr>
        </p:nvSpPr>
        <p:spPr/>
        <p:txBody>
          <a:bodyPr/>
          <a:lstStyle/>
          <a:p>
            <a:r>
              <a:rPr lang="es-ES_tradnl" b="1" dirty="0"/>
              <a:t>Objetivos de la Clase</a:t>
            </a:r>
          </a:p>
        </p:txBody>
      </p:sp>
      <p:sp>
        <p:nvSpPr>
          <p:cNvPr id="9" name="Marcador de texto 8">
            <a:extLst>
              <a:ext uri="{FF2B5EF4-FFF2-40B4-BE49-F238E27FC236}">
                <a16:creationId xmlns:a16="http://schemas.microsoft.com/office/drawing/2014/main" xmlns="" id="{C0A58EEC-AE91-4A1D-A092-4DC34F040D5C}"/>
              </a:ext>
            </a:extLst>
          </p:cNvPr>
          <p:cNvSpPr>
            <a:spLocks noGrp="1"/>
          </p:cNvSpPr>
          <p:nvPr>
            <p:ph type="body" sz="quarter" idx="11"/>
          </p:nvPr>
        </p:nvSpPr>
        <p:spPr>
          <a:xfrm>
            <a:off x="560387" y="2784210"/>
            <a:ext cx="8023225" cy="2275770"/>
          </a:xfrm>
        </p:spPr>
        <p:txBody>
          <a:bodyPr/>
          <a:lstStyle/>
          <a:p>
            <a:pPr marL="393700" indent="-342900" algn="just">
              <a:buFont typeface="Arial" panose="020B0604020202020204" pitchFamily="34" charset="0"/>
              <a:buChar char="•"/>
            </a:pPr>
            <a:r>
              <a:rPr lang="es-CL" sz="2200" dirty="0"/>
              <a:t>Cómo obtener en una sentencia SELECT datos de diferentes tablas.</a:t>
            </a:r>
          </a:p>
          <a:p>
            <a:pPr marL="393700" indent="-342900" algn="just">
              <a:buFont typeface="Arial" panose="020B0604020202020204" pitchFamily="34" charset="0"/>
              <a:buChar char="•"/>
            </a:pPr>
            <a:r>
              <a:rPr lang="es-CL" sz="2200" dirty="0"/>
              <a:t>Tipos de JOIN de tablas.</a:t>
            </a:r>
          </a:p>
          <a:p>
            <a:pPr marL="393700" indent="-342900" algn="just">
              <a:buFont typeface="Arial" panose="020B0604020202020204" pitchFamily="34" charset="0"/>
              <a:buChar char="•"/>
            </a:pPr>
            <a:r>
              <a:rPr lang="es-CL" sz="2200" dirty="0"/>
              <a:t>Cómo y por qué calificar las columnas de una tabla y cómo usar alias de tablas.</a:t>
            </a:r>
          </a:p>
          <a:p>
            <a:pPr marL="393700" indent="-342900" algn="just">
              <a:buFont typeface="Arial" panose="020B0604020202020204" pitchFamily="34" charset="0"/>
              <a:buChar char="•"/>
            </a:pPr>
            <a:r>
              <a:rPr lang="es-CL" sz="2200" dirty="0"/>
              <a:t>Cómo crear JOIN de igualdad entre dos tablas usando cláusula NATURAL JOIN.</a:t>
            </a:r>
          </a:p>
          <a:p>
            <a:pPr marL="393700" indent="-342900" algn="just">
              <a:buFont typeface="Arial" panose="020B0604020202020204" pitchFamily="34" charset="0"/>
              <a:buChar char="•"/>
            </a:pPr>
            <a:r>
              <a:rPr lang="es-CL" sz="2200" dirty="0"/>
              <a:t>Cómo crear JOIN de igualdad entre dos tablas usando cláusula USING.</a:t>
            </a:r>
          </a:p>
          <a:p>
            <a:pPr marL="393700" indent="-342900" algn="just">
              <a:buFont typeface="Arial" panose="020B0604020202020204" pitchFamily="34" charset="0"/>
              <a:buChar char="•"/>
            </a:pPr>
            <a:r>
              <a:rPr lang="es-CL" sz="2200" dirty="0"/>
              <a:t>Cómo crear JOIN de igualdad entre dos tablas usando cláusula ON.</a:t>
            </a:r>
          </a:p>
          <a:p>
            <a:pPr marL="393700" indent="-342900" algn="just">
              <a:buFont typeface="Arial" panose="020B0604020202020204" pitchFamily="34" charset="0"/>
              <a:buChar char="•"/>
            </a:pPr>
            <a:r>
              <a:rPr lang="es-CL" sz="2200" dirty="0"/>
              <a:t>Cómo incorporar condiciones adicionales en una sentencia con JOIN de tablas.</a:t>
            </a:r>
          </a:p>
          <a:p>
            <a:pPr algn="l"/>
            <a:endParaRPr lang="es-CL" sz="2200" dirty="0"/>
          </a:p>
        </p:txBody>
      </p:sp>
    </p:spTree>
    <p:extLst>
      <p:ext uri="{BB962C8B-B14F-4D97-AF65-F5344CB8AC3E}">
        <p14:creationId xmlns:p14="http://schemas.microsoft.com/office/powerpoint/2010/main" val="13291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2"/>
          <p:cNvSpPr txBox="1">
            <a:spLocks noGrp="1"/>
          </p:cNvSpPr>
          <p:nvPr>
            <p:ph type="title"/>
          </p:nvPr>
        </p:nvSpPr>
        <p:spPr>
          <a:xfrm>
            <a:off x="3021508" y="3289884"/>
            <a:ext cx="5995800" cy="1599357"/>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4800" b="1" dirty="0" err="1"/>
              <a:t>Conceptos</a:t>
            </a:r>
            <a:r>
              <a:rPr lang="en-US" sz="4800" b="1" dirty="0"/>
              <a:t> de </a:t>
            </a:r>
            <a:br>
              <a:rPr lang="en-US" sz="4800" b="1" dirty="0"/>
            </a:br>
            <a:r>
              <a:rPr lang="en-US" sz="4800" b="1" dirty="0"/>
              <a:t>JOIN de </a:t>
            </a:r>
            <a:r>
              <a:rPr lang="en-US" sz="4800" b="1" dirty="0" err="1"/>
              <a:t>Tablas</a:t>
            </a:r>
            <a:endParaRPr sz="4800" b="1" dirty="0"/>
          </a:p>
        </p:txBody>
      </p:sp>
      <p:sp>
        <p:nvSpPr>
          <p:cNvPr id="3" name="CuadroTexto 1">
            <a:extLst>
              <a:ext uri="{FF2B5EF4-FFF2-40B4-BE49-F238E27FC236}">
                <a16:creationId xmlns:a16="http://schemas.microsoft.com/office/drawing/2014/main" xmlns="" id="{596A0D59-35A4-4A86-8462-F785E954B29F}"/>
              </a:ext>
            </a:extLst>
          </p:cNvPr>
          <p:cNvSpPr txBox="1"/>
          <p:nvPr/>
        </p:nvSpPr>
        <p:spPr>
          <a:xfrm>
            <a:off x="1208058" y="6274836"/>
            <a:ext cx="914400" cy="914400"/>
          </a:xfrm>
          <a:prstGeom prst="rect">
            <a:avLst/>
          </a:prstGeom>
          <a:noFill/>
          <a:ln>
            <a:noFill/>
          </a:ln>
        </p:spPr>
        <p:txBody>
          <a:bodyPr spcFirstLastPara="1" wrap="none" lIns="91425" tIns="45700" rIns="91425" bIns="45700" rtlCol="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MX" sz="1600" b="1" dirty="0">
                <a:solidFill>
                  <a:schemeClr val="bg1"/>
                </a:solidFill>
              </a:rPr>
              <a:t>*</a:t>
            </a:r>
            <a:r>
              <a:rPr lang="es-MX" sz="1200" b="1" dirty="0">
                <a:solidFill>
                  <a:schemeClr val="bg1"/>
                </a:solidFill>
              </a:rPr>
              <a:t>Las sentencias de los ejemplos usan las tablas del esquema HR de la Base de Datos Oracle </a:t>
            </a:r>
            <a:endParaRPr lang="es-CL" sz="1200" b="1"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705943" y="224579"/>
            <a:ext cx="4647630" cy="813000"/>
          </a:xfrm>
        </p:spPr>
        <p:txBody>
          <a:bodyPr/>
          <a:lstStyle/>
          <a:p>
            <a:pPr lvl="0" defTabSz="457200">
              <a:defRPr/>
            </a:pPr>
            <a:r>
              <a:rPr lang="es-CL" sz="2800" b="1" dirty="0">
                <a:solidFill>
                  <a:prstClr val="white"/>
                </a:solidFill>
                <a:latin typeface="Calibri"/>
              </a:rPr>
              <a:t>Obteniendo Datos de Múltiples Tablas</a:t>
            </a:r>
          </a:p>
        </p:txBody>
      </p:sp>
      <p:pic>
        <p:nvPicPr>
          <p:cNvPr id="4" name="Imagen 3">
            <a:extLst>
              <a:ext uri="{FF2B5EF4-FFF2-40B4-BE49-F238E27FC236}">
                <a16:creationId xmlns:a16="http://schemas.microsoft.com/office/drawing/2014/main" xmlns="" id="{8DC22A1C-8BCE-4F45-957D-586B876F33ED}"/>
              </a:ext>
            </a:extLst>
          </p:cNvPr>
          <p:cNvPicPr>
            <a:picLocks noChangeAspect="1"/>
          </p:cNvPicPr>
          <p:nvPr/>
        </p:nvPicPr>
        <p:blipFill>
          <a:blip r:embed="rId3"/>
          <a:stretch>
            <a:fillRect/>
          </a:stretch>
        </p:blipFill>
        <p:spPr>
          <a:xfrm>
            <a:off x="164931" y="1150878"/>
            <a:ext cx="8835707" cy="5305121"/>
          </a:xfrm>
          <a:prstGeom prst="rect">
            <a:avLst/>
          </a:prstGeom>
        </p:spPr>
      </p:pic>
    </p:spTree>
    <p:extLst>
      <p:ext uri="{BB962C8B-B14F-4D97-AF65-F5344CB8AC3E}">
        <p14:creationId xmlns:p14="http://schemas.microsoft.com/office/powerpoint/2010/main" val="18549830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705943" y="224579"/>
            <a:ext cx="4647630" cy="813000"/>
          </a:xfrm>
        </p:spPr>
        <p:txBody>
          <a:bodyPr/>
          <a:lstStyle/>
          <a:p>
            <a:pPr lvl="0" defTabSz="457200">
              <a:defRPr/>
            </a:pPr>
            <a:r>
              <a:rPr lang="es-CL" sz="2800" b="1" dirty="0">
                <a:solidFill>
                  <a:prstClr val="white"/>
                </a:solidFill>
                <a:latin typeface="Calibri"/>
              </a:rPr>
              <a:t>Obteniendo Datos de Múltiples Tablas</a:t>
            </a:r>
          </a:p>
        </p:txBody>
      </p:sp>
      <p:pic>
        <p:nvPicPr>
          <p:cNvPr id="5" name="Imagen 4">
            <a:extLst>
              <a:ext uri="{FF2B5EF4-FFF2-40B4-BE49-F238E27FC236}">
                <a16:creationId xmlns:a16="http://schemas.microsoft.com/office/drawing/2014/main" xmlns="" id="{7A05A69F-4BF1-4C8A-9C1C-38E9C65D4E96}"/>
              </a:ext>
            </a:extLst>
          </p:cNvPr>
          <p:cNvPicPr>
            <a:picLocks noChangeAspect="1"/>
          </p:cNvPicPr>
          <p:nvPr/>
        </p:nvPicPr>
        <p:blipFill>
          <a:blip r:embed="rId3"/>
          <a:stretch>
            <a:fillRect/>
          </a:stretch>
        </p:blipFill>
        <p:spPr>
          <a:xfrm>
            <a:off x="111723" y="1527997"/>
            <a:ext cx="8848123" cy="4051708"/>
          </a:xfrm>
          <a:prstGeom prst="rect">
            <a:avLst/>
          </a:prstGeom>
        </p:spPr>
      </p:pic>
    </p:spTree>
    <p:extLst>
      <p:ext uri="{BB962C8B-B14F-4D97-AF65-F5344CB8AC3E}">
        <p14:creationId xmlns:p14="http://schemas.microsoft.com/office/powerpoint/2010/main" val="26973176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705943" y="224579"/>
            <a:ext cx="4647630" cy="813000"/>
          </a:xfrm>
        </p:spPr>
        <p:txBody>
          <a:bodyPr/>
          <a:lstStyle/>
          <a:p>
            <a:pPr lvl="0" defTabSz="457200">
              <a:defRPr/>
            </a:pPr>
            <a:r>
              <a:rPr lang="es-CL" sz="2800" b="1" dirty="0">
                <a:solidFill>
                  <a:prstClr val="white"/>
                </a:solidFill>
                <a:latin typeface="Calibri"/>
              </a:rPr>
              <a:t>Obteniendo Datos de Múltiples Tablas</a:t>
            </a:r>
          </a:p>
        </p:txBody>
      </p:sp>
      <p:pic>
        <p:nvPicPr>
          <p:cNvPr id="4" name="Imagen 3">
            <a:extLst>
              <a:ext uri="{FF2B5EF4-FFF2-40B4-BE49-F238E27FC236}">
                <a16:creationId xmlns:a16="http://schemas.microsoft.com/office/drawing/2014/main" xmlns="" id="{77540551-4EC0-48E0-9347-85FD855CE7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03" y="2060847"/>
            <a:ext cx="8899507" cy="3642639"/>
          </a:xfrm>
          <a:prstGeom prst="rect">
            <a:avLst/>
          </a:prstGeom>
        </p:spPr>
      </p:pic>
    </p:spTree>
    <p:extLst>
      <p:ext uri="{BB962C8B-B14F-4D97-AF65-F5344CB8AC3E}">
        <p14:creationId xmlns:p14="http://schemas.microsoft.com/office/powerpoint/2010/main" val="932888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705943" y="224579"/>
            <a:ext cx="4647630" cy="813000"/>
          </a:xfrm>
        </p:spPr>
        <p:txBody>
          <a:bodyPr/>
          <a:lstStyle/>
          <a:p>
            <a:pPr lvl="0" defTabSz="457200">
              <a:defRPr/>
            </a:pPr>
            <a:r>
              <a:rPr lang="es-CL" sz="2800" b="1" dirty="0">
                <a:solidFill>
                  <a:prstClr val="white"/>
                </a:solidFill>
                <a:latin typeface="Calibri"/>
              </a:rPr>
              <a:t>Obteniendo Datos de Múltiples Tablas</a:t>
            </a:r>
          </a:p>
        </p:txBody>
      </p:sp>
      <p:pic>
        <p:nvPicPr>
          <p:cNvPr id="5" name="Imagen 4">
            <a:extLst>
              <a:ext uri="{FF2B5EF4-FFF2-40B4-BE49-F238E27FC236}">
                <a16:creationId xmlns:a16="http://schemas.microsoft.com/office/drawing/2014/main" xmlns="" id="{6E735B57-13E1-4937-B564-9EA1ABEB2B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404" y="1152558"/>
            <a:ext cx="7943133" cy="5499093"/>
          </a:xfrm>
          <a:prstGeom prst="rect">
            <a:avLst/>
          </a:prstGeom>
        </p:spPr>
      </p:pic>
    </p:spTree>
    <p:extLst>
      <p:ext uri="{BB962C8B-B14F-4D97-AF65-F5344CB8AC3E}">
        <p14:creationId xmlns:p14="http://schemas.microsoft.com/office/powerpoint/2010/main" val="31576029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705943" y="224579"/>
            <a:ext cx="4647630" cy="813000"/>
          </a:xfrm>
        </p:spPr>
        <p:txBody>
          <a:bodyPr/>
          <a:lstStyle/>
          <a:p>
            <a:pPr lvl="0" defTabSz="457200">
              <a:defRPr/>
            </a:pPr>
            <a:r>
              <a:rPr lang="es-CL" sz="2800" b="1" dirty="0">
                <a:solidFill>
                  <a:prstClr val="white"/>
                </a:solidFill>
                <a:latin typeface="Calibri"/>
              </a:rPr>
              <a:t>Obteniendo Datos de Múltiples Tablas</a:t>
            </a:r>
          </a:p>
        </p:txBody>
      </p:sp>
      <p:pic>
        <p:nvPicPr>
          <p:cNvPr id="2" name="Imagen 1">
            <a:extLst>
              <a:ext uri="{FF2B5EF4-FFF2-40B4-BE49-F238E27FC236}">
                <a16:creationId xmlns:a16="http://schemas.microsoft.com/office/drawing/2014/main" xmlns="" id="{E8677174-0A18-47E3-9F45-889C6EF4131A}"/>
              </a:ext>
            </a:extLst>
          </p:cNvPr>
          <p:cNvPicPr>
            <a:picLocks noChangeAspect="1"/>
          </p:cNvPicPr>
          <p:nvPr/>
        </p:nvPicPr>
        <p:blipFill>
          <a:blip r:embed="rId3"/>
          <a:stretch>
            <a:fillRect/>
          </a:stretch>
        </p:blipFill>
        <p:spPr>
          <a:xfrm>
            <a:off x="181907" y="1084436"/>
            <a:ext cx="8775479" cy="5357661"/>
          </a:xfrm>
          <a:prstGeom prst="rect">
            <a:avLst/>
          </a:prstGeom>
        </p:spPr>
      </p:pic>
    </p:spTree>
    <p:extLst>
      <p:ext uri="{BB962C8B-B14F-4D97-AF65-F5344CB8AC3E}">
        <p14:creationId xmlns:p14="http://schemas.microsoft.com/office/powerpoint/2010/main" val="1801983811"/>
      </p:ext>
    </p:extLst>
  </p:cSld>
  <p:clrMapOvr>
    <a:masterClrMapping/>
  </p:clrMapOvr>
</p:sld>
</file>

<file path=ppt/theme/theme1.xml><?xml version="1.0" encoding="utf-8"?>
<a:theme xmlns:a="http://schemas.openxmlformats.org/drawingml/2006/main" name="Tema de Office">
  <a:themeElements>
    <a:clrScheme name="DUOC 2">
      <a:dk1>
        <a:srgbClr val="172740"/>
      </a:dk1>
      <a:lt1>
        <a:srgbClr val="FFFFFF"/>
      </a:lt1>
      <a:dk2>
        <a:srgbClr val="81888F"/>
      </a:dk2>
      <a:lt2>
        <a:srgbClr val="FBC842"/>
      </a:lt2>
      <a:accent1>
        <a:srgbClr val="DE3075"/>
      </a:accent1>
      <a:accent2>
        <a:srgbClr val="702785"/>
      </a:accent2>
      <a:accent3>
        <a:srgbClr val="BDD503"/>
      </a:accent3>
      <a:accent4>
        <a:srgbClr val="00A0DE"/>
      </a:accent4>
      <a:accent5>
        <a:srgbClr val="FA742C"/>
      </a:accent5>
      <a:accent6>
        <a:srgbClr val="AE0F0F"/>
      </a:accent6>
      <a:hlink>
        <a:srgbClr val="723714"/>
      </a:hlink>
      <a:folHlink>
        <a:srgbClr val="6B79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ln>
          <a:noFill/>
        </a:ln>
      </a:spPr>
      <a:bodyPr spcFirstLastPara="1" wrap="square" lIns="91425" tIns="45700" rIns="91425" bIns="45700" anchor="t" anchorCtr="0">
        <a:noAutofit/>
      </a:bodyPr>
      <a:lstStyle>
        <a:defPPr algn="l">
          <a:defRPr sz="2400" dirty="0"/>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2955</TotalTime>
  <Words>3954</Words>
  <Application>Microsoft Office PowerPoint</Application>
  <PresentationFormat>Presentación en pantalla (4:3)</PresentationFormat>
  <Paragraphs>364</Paragraphs>
  <Slides>29</Slides>
  <Notes>26</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29</vt:i4>
      </vt:variant>
    </vt:vector>
  </HeadingPairs>
  <TitlesOfParts>
    <vt:vector size="41" baseType="lpstr">
      <vt:lpstr>Franklin Gothic</vt:lpstr>
      <vt:lpstr>ＭＳ Ｐゴシック</vt:lpstr>
      <vt:lpstr>Arial Black</vt:lpstr>
      <vt:lpstr>Roboto Mono</vt:lpstr>
      <vt:lpstr>Roboto</vt:lpstr>
      <vt:lpstr>Roboto Condensed</vt:lpstr>
      <vt:lpstr>Arial</vt:lpstr>
      <vt:lpstr>Arial Unicode MS</vt:lpstr>
      <vt:lpstr>Calibri</vt:lpstr>
      <vt:lpstr>Times New Roman</vt:lpstr>
      <vt:lpstr>Bebas Neue</vt:lpstr>
      <vt:lpstr>Tema de Office</vt:lpstr>
      <vt:lpstr>Mostrando Datos de  Múltiples Tablas usando JOIN Simples</vt:lpstr>
      <vt:lpstr>Experiencia de Aprendizaje y Competencia Asociada</vt:lpstr>
      <vt:lpstr>Objetivos de la Clase</vt:lpstr>
      <vt:lpstr>Conceptos de  JOIN de Tablas</vt:lpstr>
      <vt:lpstr>Obteniendo Datos de Múltiples Tablas</vt:lpstr>
      <vt:lpstr>Obteniendo Datos de Múltiples Tablas</vt:lpstr>
      <vt:lpstr>Obteniendo Datos de Múltiples Tablas</vt:lpstr>
      <vt:lpstr>Obteniendo Datos de Múltiples Tablas</vt:lpstr>
      <vt:lpstr>Obteniendo Datos de Múltiples Tablas</vt:lpstr>
      <vt:lpstr>Tipos de JOIN</vt:lpstr>
      <vt:lpstr>Cualificando Columnas en  un JOIN</vt:lpstr>
      <vt:lpstr>Cualificando Columnas en  un JOIN</vt:lpstr>
      <vt:lpstr>INNER JOIN</vt:lpstr>
      <vt:lpstr>Creando un INNER JOIN</vt:lpstr>
      <vt:lpstr>Creando JOINS con la  cláusula  NATURAL JOIN</vt:lpstr>
      <vt:lpstr>Creando JOINS con la  cláusula  NATURAL JOIN</vt:lpstr>
      <vt:lpstr>Creando JOINS con la  cláusula  USING</vt:lpstr>
      <vt:lpstr>Creando JOINS con la  cláusula  USING</vt:lpstr>
      <vt:lpstr>Consideraciones al usar la cláusula  USING</vt:lpstr>
      <vt:lpstr>Creando JOINS con la  cláusula  ON</vt:lpstr>
      <vt:lpstr>Creando JOINS con la  cláusula  ON</vt:lpstr>
      <vt:lpstr>Consideraciones al usar la cláusula  ON</vt:lpstr>
      <vt:lpstr>Agregando  Condiciones a un JOIN</vt:lpstr>
      <vt:lpstr>Agregando Condiciones Adicionales a un JOIN</vt:lpstr>
      <vt:lpstr>Agregando Condiciones Adicionales a un JOIN</vt:lpstr>
      <vt:lpstr>Agregando Condiciones Adicionales a un JOIN</vt:lpstr>
      <vt:lpstr>Agregando Condiciones Adicionales a un JOIN</vt:lpstr>
      <vt:lpstr>Agregando Condiciones Adicionales a un JOIN</vt:lpstr>
      <vt:lpstr>Resumen de la Clase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DISEÑO Y GESTIÓN DE REQUISITOS</dc:title>
  <dc:creator>Alejandra Gajardo</dc:creator>
  <cp:lastModifiedBy>Usuario de Windows</cp:lastModifiedBy>
  <cp:revision>486</cp:revision>
  <dcterms:modified xsi:type="dcterms:W3CDTF">2020-06-24T16:08:36Z</dcterms:modified>
</cp:coreProperties>
</file>